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55" r:id="rId2"/>
    <p:sldMasterId id="2147483659" r:id="rId3"/>
    <p:sldMasterId id="2147483663" r:id="rId4"/>
    <p:sldMasterId id="2147483669" r:id="rId5"/>
    <p:sldMasterId id="2147483671" r:id="rId6"/>
    <p:sldMasterId id="2147483673" r:id="rId7"/>
    <p:sldMasterId id="2147483675" r:id="rId8"/>
    <p:sldMasterId id="2147483677" r:id="rId9"/>
    <p:sldMasterId id="2147483681" r:id="rId10"/>
  </p:sldMasterIdLst>
  <p:notesMasterIdLst>
    <p:notesMasterId r:id="rId85"/>
  </p:notesMasterIdLst>
  <p:handoutMasterIdLst>
    <p:handoutMasterId r:id="rId86"/>
  </p:handoutMasterIdLst>
  <p:sldIdLst>
    <p:sldId id="427" r:id="rId11"/>
    <p:sldId id="327" r:id="rId12"/>
    <p:sldId id="328" r:id="rId13"/>
    <p:sldId id="329" r:id="rId14"/>
    <p:sldId id="388" r:id="rId15"/>
    <p:sldId id="390" r:id="rId16"/>
    <p:sldId id="391" r:id="rId17"/>
    <p:sldId id="339" r:id="rId18"/>
    <p:sldId id="340" r:id="rId19"/>
    <p:sldId id="259" r:id="rId20"/>
    <p:sldId id="424" r:id="rId21"/>
    <p:sldId id="262" r:id="rId22"/>
    <p:sldId id="263" r:id="rId23"/>
    <p:sldId id="264" r:id="rId24"/>
    <p:sldId id="265" r:id="rId25"/>
    <p:sldId id="267" r:id="rId26"/>
    <p:sldId id="428" r:id="rId27"/>
    <p:sldId id="271" r:id="rId28"/>
    <p:sldId id="272" r:id="rId29"/>
    <p:sldId id="425" r:id="rId30"/>
    <p:sldId id="394" r:id="rId31"/>
    <p:sldId id="397" r:id="rId32"/>
    <p:sldId id="372" r:id="rId33"/>
    <p:sldId id="277" r:id="rId34"/>
    <p:sldId id="278" r:id="rId35"/>
    <p:sldId id="373" r:id="rId36"/>
    <p:sldId id="346" r:id="rId37"/>
    <p:sldId id="347" r:id="rId38"/>
    <p:sldId id="376" r:id="rId39"/>
    <p:sldId id="348" r:id="rId40"/>
    <p:sldId id="354" r:id="rId41"/>
    <p:sldId id="355" r:id="rId42"/>
    <p:sldId id="398" r:id="rId43"/>
    <p:sldId id="399" r:id="rId44"/>
    <p:sldId id="400" r:id="rId45"/>
    <p:sldId id="401" r:id="rId46"/>
    <p:sldId id="402" r:id="rId47"/>
    <p:sldId id="403" r:id="rId48"/>
    <p:sldId id="404" r:id="rId49"/>
    <p:sldId id="405" r:id="rId50"/>
    <p:sldId id="406" r:id="rId51"/>
    <p:sldId id="357" r:id="rId52"/>
    <p:sldId id="358" r:id="rId53"/>
    <p:sldId id="280" r:id="rId54"/>
    <p:sldId id="281" r:id="rId55"/>
    <p:sldId id="320" r:id="rId56"/>
    <p:sldId id="322" r:id="rId57"/>
    <p:sldId id="377" r:id="rId58"/>
    <p:sldId id="407" r:id="rId59"/>
    <p:sldId id="408" r:id="rId60"/>
    <p:sldId id="409" r:id="rId61"/>
    <p:sldId id="410" r:id="rId62"/>
    <p:sldId id="411" r:id="rId63"/>
    <p:sldId id="412" r:id="rId64"/>
    <p:sldId id="413" r:id="rId65"/>
    <p:sldId id="414" r:id="rId66"/>
    <p:sldId id="415" r:id="rId67"/>
    <p:sldId id="416" r:id="rId68"/>
    <p:sldId id="418" r:id="rId69"/>
    <p:sldId id="419" r:id="rId70"/>
    <p:sldId id="378" r:id="rId71"/>
    <p:sldId id="379" r:id="rId72"/>
    <p:sldId id="380" r:id="rId73"/>
    <p:sldId id="381" r:id="rId74"/>
    <p:sldId id="382" r:id="rId75"/>
    <p:sldId id="383" r:id="rId76"/>
    <p:sldId id="360" r:id="rId77"/>
    <p:sldId id="362" r:id="rId78"/>
    <p:sldId id="363" r:id="rId79"/>
    <p:sldId id="364" r:id="rId80"/>
    <p:sldId id="367" r:id="rId81"/>
    <p:sldId id="368" r:id="rId82"/>
    <p:sldId id="312" r:id="rId83"/>
    <p:sldId id="318" r:id="rId84"/>
  </p:sldIdLst>
  <p:sldSz cx="9144000" cy="6858000" type="screen4x3"/>
  <p:notesSz cx="6821488" cy="109632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100" kern="1200">
        <a:solidFill>
          <a:schemeClr val="accent2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57"/>
    <a:srgbClr val="FFFF0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556" autoAdjust="0"/>
    <p:restoredTop sz="97935" autoAdjust="0"/>
  </p:normalViewPr>
  <p:slideViewPr>
    <p:cSldViewPr snapToGrid="0">
      <p:cViewPr>
        <p:scale>
          <a:sx n="50" d="100"/>
          <a:sy n="50" d="100"/>
        </p:scale>
        <p:origin x="-624" y="-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76" Type="http://schemas.openxmlformats.org/officeDocument/2006/relationships/slide" Target="slides/slide66.xml"/><Relationship Id="rId84" Type="http://schemas.openxmlformats.org/officeDocument/2006/relationships/slide" Target="slides/slide74.xml"/><Relationship Id="rId89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87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90" Type="http://schemas.openxmlformats.org/officeDocument/2006/relationships/tableStyles" Target="tableStyles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3975" y="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041400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3975" y="1041400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148FADD2-1AB3-4A7D-B08B-308F2103E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54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3975" y="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69925" y="822325"/>
            <a:ext cx="5481638" cy="411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625" y="5207000"/>
            <a:ext cx="5456238" cy="493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041400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3975" y="10414000"/>
            <a:ext cx="2955925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D3AF8E33-1B62-47BE-B863-866E48127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6343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27EDBCE-FF60-4A0B-AFCA-ABEDCE644F22}" type="slidenum">
              <a:rPr lang="en-US" sz="12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US" sz="12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323A01C-E42D-4218-BC30-A14F472EAC68}" type="slidenum">
              <a:rPr lang="en-US" sz="1200" smtClean="0">
                <a:solidFill>
                  <a:schemeClr val="tx1"/>
                </a:solidFill>
              </a:rPr>
              <a:pPr eaLnBrk="1" hangingPunct="1"/>
              <a:t>4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65E5FF3-080E-43E5-AB5A-871528576768}" type="slidenum">
              <a:rPr lang="en-US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9925" y="823913"/>
            <a:ext cx="5481638" cy="4111625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5205413"/>
            <a:ext cx="5453062" cy="4933950"/>
          </a:xfrm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995B44E-E176-4AE7-83D8-D4CF4A260E0C}" type="slidenum">
              <a:rPr lang="en-US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9925" y="823913"/>
            <a:ext cx="5481638" cy="4111625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5205413"/>
            <a:ext cx="5453062" cy="4933950"/>
          </a:xfrm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78C92C0-DE5A-4D4A-AA0E-786C5A2C86C9}" type="slidenum">
              <a:rPr lang="en-US" sz="1200" smtClean="0">
                <a:solidFill>
                  <a:schemeClr val="tx1"/>
                </a:solidFill>
              </a:rPr>
              <a:pPr eaLnBrk="1" hangingPunct="1"/>
              <a:t>21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9925" y="823913"/>
            <a:ext cx="5481638" cy="4111625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5205413"/>
            <a:ext cx="5453062" cy="4933950"/>
          </a:xfrm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35ED70A-542D-4893-8898-DF213813E054}" type="slidenum">
              <a:rPr lang="en-US" sz="1200" smtClean="0">
                <a:solidFill>
                  <a:schemeClr val="tx1"/>
                </a:solidFill>
              </a:rPr>
              <a:pPr eaLnBrk="1" hangingPunct="1"/>
              <a:t>22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1513" y="822325"/>
            <a:ext cx="5480050" cy="4110038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5205413"/>
            <a:ext cx="5453062" cy="4935537"/>
          </a:xfrm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FD289BD-D080-4E66-AA18-E4CF992719E0}" type="slidenum">
              <a:rPr lang="en-US" sz="1200" smtClean="0">
                <a:solidFill>
                  <a:schemeClr val="tx1"/>
                </a:solidFill>
              </a:rPr>
              <a:pPr eaLnBrk="1" hangingPunct="1"/>
              <a:t>42</a:t>
            </a:fld>
            <a:endParaRPr lang="en-US" sz="1200" smtClean="0">
              <a:solidFill>
                <a:schemeClr val="tx1"/>
              </a:solidFill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1157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157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57CCC36-26DD-48C6-8D19-3C8B2F59164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20DF92D-1EA7-4EE8-9D0E-E3ED5898D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434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4B647-F515-4B20-8295-9AE0F86B558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B2EC0-E4B8-4326-9111-84875A4489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79435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9C413-58B0-48E1-A45E-61CC7C658C1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27819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554A0-B46B-4959-9C17-22ADF883BAB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92016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2CA1B-B160-4085-AF86-5F15185E113F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637240"/>
      </p:ext>
    </p:extLst>
  </p:cSld>
  <p:clrMapOvr>
    <a:masterClrMapping/>
  </p:clrMapOvr>
  <p:transition>
    <p:rand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09959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09960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E4203-2352-4374-93AF-98FED34D91FF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BC86B-30A0-4124-BB52-145AA309EE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83658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54388-26EE-45BD-80CE-6FB8150347F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20EAE-79CF-40E8-BE88-6A283052E2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92957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C781B-20A0-4946-AA30-58FB39CBD58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941E3-7571-4997-B405-C0990DADFF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1347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9964C-C6FC-4DE2-A455-8F624474170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74B7B-5377-4B9F-9E0B-C1B57D0C7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1681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19632-9EE5-4EDF-9FC3-9DDC5C05328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D525B-E055-4E2D-8E57-6AED61370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20284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22219-EE39-4628-98F7-BD7C9659894C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BADDA-B2BB-4890-AF66-3D9F66906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430734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12A81-1BDD-42F0-9A7F-AB781F77939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0F3B1-6829-4BFC-AEBC-CF0A2B2C3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378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9350" y="214313"/>
            <a:ext cx="5702300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81DFB-C92C-4823-82AE-1D0A200E0A4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758C9-5AF7-4CE5-86C6-78B7390C3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65514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3E8DF-C20C-408E-94B7-DB0DD403D25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DF49-732F-43F3-AF92-5A28407110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523992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7E9A5-8286-44FE-A2A5-2658908FF0F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C46980-1BDC-4729-B10E-7BEDE0D809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67689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20CB1-8CF9-470F-B70C-7096D9B7403C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E9002-8C8F-4F48-BBE1-A95035FD2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94771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D9CE5-CE74-48B9-A60B-D999BBF463F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85B06-4F1D-4E1A-B856-423514AE9D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5436592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50F93-1E82-4A27-AAC8-559C8BB6903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11A35-077A-4A3A-B97D-7D57FC6C1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9108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028 w 6027"/>
                <a:gd name="T1" fmla="*/ 201 h 2296"/>
                <a:gd name="T2" fmla="*/ 0 w 6027"/>
                <a:gd name="T3" fmla="*/ 201 h 2296"/>
                <a:gd name="T4" fmla="*/ 0 w 6027"/>
                <a:gd name="T5" fmla="*/ 0 h 2296"/>
                <a:gd name="T6" fmla="*/ 5028 w 6027"/>
                <a:gd name="T7" fmla="*/ 0 h 2296"/>
                <a:gd name="T8" fmla="*/ 5028 w 6027"/>
                <a:gd name="T9" fmla="*/ 201 h 2296"/>
                <a:gd name="T10" fmla="*/ 5028 w 6027"/>
                <a:gd name="T11" fmla="*/ 201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8 h 353"/>
                  <a:gd name="T4" fmla="*/ 24 w 186"/>
                  <a:gd name="T5" fmla="*/ 48 h 353"/>
                  <a:gd name="T6" fmla="*/ 18 w 186"/>
                  <a:gd name="T7" fmla="*/ 104 h 353"/>
                  <a:gd name="T8" fmla="*/ 42 w 186"/>
                  <a:gd name="T9" fmla="*/ 179 h 353"/>
                  <a:gd name="T10" fmla="*/ 48 w 186"/>
                  <a:gd name="T11" fmla="*/ 254 h 353"/>
                  <a:gd name="T12" fmla="*/ 0 w 186"/>
                  <a:gd name="T13" fmla="*/ 554 h 353"/>
                  <a:gd name="T14" fmla="*/ 54 w 186"/>
                  <a:gd name="T15" fmla="*/ 366 h 353"/>
                  <a:gd name="T16" fmla="*/ 84 w 186"/>
                  <a:gd name="T17" fmla="*/ 339 h 353"/>
                  <a:gd name="T18" fmla="*/ 126 w 186"/>
                  <a:gd name="T19" fmla="*/ 198 h 353"/>
                  <a:gd name="T20" fmla="*/ 144 w 186"/>
                  <a:gd name="T21" fmla="*/ 188 h 353"/>
                  <a:gd name="T22" fmla="*/ 144 w 186"/>
                  <a:gd name="T23" fmla="*/ 141 h 353"/>
                  <a:gd name="T24" fmla="*/ 186 w 186"/>
                  <a:gd name="T25" fmla="*/ 104 h 353"/>
                  <a:gd name="T26" fmla="*/ 162 w 186"/>
                  <a:gd name="T27" fmla="*/ 9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0 h 66"/>
                  <a:gd name="T8" fmla="*/ 6 w 155"/>
                  <a:gd name="T9" fmla="*/ 28 h 66"/>
                  <a:gd name="T10" fmla="*/ 0 w 155"/>
                  <a:gd name="T11" fmla="*/ 38 h 66"/>
                  <a:gd name="T12" fmla="*/ 78 w 155"/>
                  <a:gd name="T13" fmla="*/ 94 h 66"/>
                  <a:gd name="T14" fmla="*/ 96 w 155"/>
                  <a:gd name="T15" fmla="*/ 66 h 66"/>
                  <a:gd name="T16" fmla="*/ 155 w 155"/>
                  <a:gd name="T17" fmla="*/ 104 h 66"/>
                  <a:gd name="T18" fmla="*/ 126 w 155"/>
                  <a:gd name="T19" fmla="*/ 3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9 h 72"/>
                  <a:gd name="T2" fmla="*/ 0 w 42"/>
                  <a:gd name="T3" fmla="*/ 29 h 72"/>
                  <a:gd name="T4" fmla="*/ 12 w 42"/>
                  <a:gd name="T5" fmla="*/ 10 h 72"/>
                  <a:gd name="T6" fmla="*/ 0 w 42"/>
                  <a:gd name="T7" fmla="*/ 10 h 72"/>
                  <a:gd name="T8" fmla="*/ 12 w 42"/>
                  <a:gd name="T9" fmla="*/ 10 h 72"/>
                  <a:gd name="T10" fmla="*/ 24 w 42"/>
                  <a:gd name="T11" fmla="*/ 10 h 72"/>
                  <a:gd name="T12" fmla="*/ 36 w 42"/>
                  <a:gd name="T13" fmla="*/ 10 h 72"/>
                  <a:gd name="T14" fmla="*/ 42 w 42"/>
                  <a:gd name="T15" fmla="*/ 0 h 72"/>
                  <a:gd name="T16" fmla="*/ 30 w 42"/>
                  <a:gd name="T17" fmla="*/ 29 h 72"/>
                  <a:gd name="T18" fmla="*/ 42 w 42"/>
                  <a:gd name="T19" fmla="*/ 78 h 72"/>
                  <a:gd name="T20" fmla="*/ 12 w 42"/>
                  <a:gd name="T21" fmla="*/ 115 h 72"/>
                  <a:gd name="T22" fmla="*/ 6 w 42"/>
                  <a:gd name="T23" fmla="*/ 59 h 72"/>
                  <a:gd name="T24" fmla="*/ 6 w 42"/>
                  <a:gd name="T25" fmla="*/ 59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4 h 287"/>
                <a:gd name="T4" fmla="*/ 66 w 365"/>
                <a:gd name="T5" fmla="*/ 116 h 287"/>
                <a:gd name="T6" fmla="*/ 143 w 365"/>
                <a:gd name="T7" fmla="*/ 192 h 287"/>
                <a:gd name="T8" fmla="*/ 191 w 365"/>
                <a:gd name="T9" fmla="*/ 176 h 287"/>
                <a:gd name="T10" fmla="*/ 341 w 365"/>
                <a:gd name="T11" fmla="*/ 303 h 287"/>
                <a:gd name="T12" fmla="*/ 305 w 365"/>
                <a:gd name="T13" fmla="*/ 183 h 287"/>
                <a:gd name="T14" fmla="*/ 365 w 365"/>
                <a:gd name="T15" fmla="*/ 140 h 287"/>
                <a:gd name="T16" fmla="*/ 359 w 365"/>
                <a:gd name="T17" fmla="*/ 134 h 287"/>
                <a:gd name="T18" fmla="*/ 335 w 365"/>
                <a:gd name="T19" fmla="*/ 122 h 287"/>
                <a:gd name="T20" fmla="*/ 299 w 365"/>
                <a:gd name="T21" fmla="*/ 94 h 287"/>
                <a:gd name="T22" fmla="*/ 257 w 365"/>
                <a:gd name="T23" fmla="*/ 76 h 287"/>
                <a:gd name="T24" fmla="*/ 215 w 365"/>
                <a:gd name="T25" fmla="*/ 58 h 287"/>
                <a:gd name="T26" fmla="*/ 173 w 365"/>
                <a:gd name="T27" fmla="*/ 40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4 h 60"/>
                <a:gd name="T16" fmla="*/ 65 w 71"/>
                <a:gd name="T17" fmla="*/ 46 h 60"/>
                <a:gd name="T18" fmla="*/ 71 w 71"/>
                <a:gd name="T19" fmla="*/ 58 h 60"/>
                <a:gd name="T20" fmla="*/ 71 w 71"/>
                <a:gd name="T21" fmla="*/ 64 h 60"/>
                <a:gd name="T22" fmla="*/ 59 w 71"/>
                <a:gd name="T23" fmla="*/ 58 h 60"/>
                <a:gd name="T24" fmla="*/ 47 w 71"/>
                <a:gd name="T25" fmla="*/ 46 h 60"/>
                <a:gd name="T26" fmla="*/ 23 w 71"/>
                <a:gd name="T27" fmla="*/ 34 h 60"/>
                <a:gd name="T28" fmla="*/ 23 w 71"/>
                <a:gd name="T29" fmla="*/ 40 h 60"/>
                <a:gd name="T30" fmla="*/ 18 w 71"/>
                <a:gd name="T31" fmla="*/ 46 h 60"/>
                <a:gd name="T32" fmla="*/ 12 w 71"/>
                <a:gd name="T33" fmla="*/ 52 h 60"/>
                <a:gd name="T34" fmla="*/ 6 w 71"/>
                <a:gd name="T35" fmla="*/ 52 h 60"/>
                <a:gd name="T36" fmla="*/ 6 w 71"/>
                <a:gd name="T37" fmla="*/ 52 h 60"/>
                <a:gd name="T38" fmla="*/ 6 w 71"/>
                <a:gd name="T39" fmla="*/ 40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8 h 162"/>
                <a:gd name="T10" fmla="*/ 96 w 161"/>
                <a:gd name="T11" fmla="*/ 64 h 162"/>
                <a:gd name="T12" fmla="*/ 102 w 161"/>
                <a:gd name="T13" fmla="*/ 76 h 162"/>
                <a:gd name="T14" fmla="*/ 108 w 161"/>
                <a:gd name="T15" fmla="*/ 88 h 162"/>
                <a:gd name="T16" fmla="*/ 120 w 161"/>
                <a:gd name="T17" fmla="*/ 100 h 162"/>
                <a:gd name="T18" fmla="*/ 143 w 161"/>
                <a:gd name="T19" fmla="*/ 118 h 162"/>
                <a:gd name="T20" fmla="*/ 155 w 161"/>
                <a:gd name="T21" fmla="*/ 146 h 162"/>
                <a:gd name="T22" fmla="*/ 161 w 161"/>
                <a:gd name="T23" fmla="*/ 164 h 162"/>
                <a:gd name="T24" fmla="*/ 161 w 161"/>
                <a:gd name="T25" fmla="*/ 170 h 162"/>
                <a:gd name="T26" fmla="*/ 96 w 161"/>
                <a:gd name="T27" fmla="*/ 106 h 162"/>
                <a:gd name="T28" fmla="*/ 30 w 161"/>
                <a:gd name="T29" fmla="*/ 58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4 h 60"/>
                <a:gd name="T4" fmla="*/ 41 w 59"/>
                <a:gd name="T5" fmla="*/ 40 h 60"/>
                <a:gd name="T6" fmla="*/ 47 w 59"/>
                <a:gd name="T7" fmla="*/ 46 h 60"/>
                <a:gd name="T8" fmla="*/ 53 w 59"/>
                <a:gd name="T9" fmla="*/ 58 h 60"/>
                <a:gd name="T10" fmla="*/ 53 w 59"/>
                <a:gd name="T11" fmla="*/ 64 h 60"/>
                <a:gd name="T12" fmla="*/ 47 w 59"/>
                <a:gd name="T13" fmla="*/ 58 h 60"/>
                <a:gd name="T14" fmla="*/ 35 w 59"/>
                <a:gd name="T15" fmla="*/ 52 h 60"/>
                <a:gd name="T16" fmla="*/ 23 w 59"/>
                <a:gd name="T17" fmla="*/ 40 h 60"/>
                <a:gd name="T18" fmla="*/ 17 w 59"/>
                <a:gd name="T19" fmla="*/ 34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0 h 204"/>
                <a:gd name="T2" fmla="*/ 245 w 245"/>
                <a:gd name="T3" fmla="*/ 46 h 204"/>
                <a:gd name="T4" fmla="*/ 209 w 245"/>
                <a:gd name="T5" fmla="*/ 88 h 204"/>
                <a:gd name="T6" fmla="*/ 143 w 245"/>
                <a:gd name="T7" fmla="*/ 140 h 204"/>
                <a:gd name="T8" fmla="*/ 167 w 245"/>
                <a:gd name="T9" fmla="*/ 164 h 204"/>
                <a:gd name="T10" fmla="*/ 179 w 245"/>
                <a:gd name="T11" fmla="*/ 216 h 204"/>
                <a:gd name="T12" fmla="*/ 77 w 245"/>
                <a:gd name="T13" fmla="*/ 140 h 204"/>
                <a:gd name="T14" fmla="*/ 47 w 245"/>
                <a:gd name="T15" fmla="*/ 88 h 204"/>
                <a:gd name="T16" fmla="*/ 89 w 245"/>
                <a:gd name="T17" fmla="*/ 70 h 204"/>
                <a:gd name="T18" fmla="*/ 59 w 245"/>
                <a:gd name="T19" fmla="*/ 40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0 h 204"/>
                <a:gd name="T50" fmla="*/ 233 w 245"/>
                <a:gd name="T51" fmla="*/ 40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2699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2699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CCB65-6C72-486A-81EA-F0B17506AD2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77368-B43D-4469-B3D0-DDC52D596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0105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C4C61-C951-440D-8F84-9E4D5A2AB0D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4E4F7-FF0B-4632-BA37-4C670BFEC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6026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64DE6-87B7-4325-A785-20ECFEB0A7B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54D0-BE54-4152-8847-4CC4F28DB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6108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17A3E-E262-4AE0-BFEC-1DD4F15E823E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86D18-589F-4D4B-AD3D-EFB7E1750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5512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B1CFA-D030-47A7-8B8E-E3699A8052E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34A186-4EE1-428E-B4D6-CCD6616C7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6270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A68AC-9E3B-412B-9953-7FDEA2ECC48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D793C-5848-4F50-92A7-D8D273D00C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438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61EE6-CEC2-4187-B0A6-8926EEB961CF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6C827-B80C-469F-BB81-C2B7F2DEA5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1934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4F58C-4F91-4123-8897-3BE387BE9EA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F7F5D-DE49-4065-AD47-FBD7F1159C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883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9BD55-113F-455B-8CF1-3D7154C391D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B3C2D-DB64-4F6C-A718-96981E55C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288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27331-33BB-4471-857C-DA5285C9BFF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7436E-8278-4033-BD63-2763D6D30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8042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4D444-541F-4350-8D83-C736225136B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4C222-5F8D-4364-B4F6-F272905F7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6988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DBF4B-7C5F-46BA-B21B-1ED9F0585C7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E1021-5503-4F3B-B090-289079337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3442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9AC90-B996-465B-B791-4A762625147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AB7D8-2EE9-4F30-8720-6CA9D9E1F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3797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F3B38-0719-4C24-9A7C-545A3A3F0A1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549E1-18F8-4382-832F-4493408536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3736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6B7C7-139E-406F-A3DD-21ACA810616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8206B-9F2B-4728-A2D1-EAEB0B9E0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04565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4241A-229B-48B9-8DBF-3674A55D4E8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C6B35-82D7-4B75-82B3-B75CADC4D5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994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0A60F-49E2-4902-8861-F43E4502A27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1D118-5328-4BBF-8BD1-5D1F7E414F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63157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C1711-AB14-48E4-933F-54C71AF6440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F2F5A-E542-48F9-9AAA-BCDA619E9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63424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50801-5C89-4098-B311-8CDF27FBA0F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F177B-54DA-45A5-9ACC-046D50F207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463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5D2B6-1DE3-4D6C-B658-E27DC56C967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A3BA6-E5DD-41DF-A23C-274871F402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7600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D0FAB-6CD9-4E7B-A8AB-199008C09B2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CC8B2-C91A-48B1-A709-DE3046ABB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18916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87386-9B18-4801-8614-22A015593A0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393A9-B357-4CBE-ADB3-03609D16F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19584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D5A46-60D8-4017-B638-7B3A5BDFA41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8CD03-C12B-462F-A31E-467E68287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9333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CAA05-5F98-42E9-B406-7C446FA5308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19030-6F32-43DD-9EC0-B24FCFD803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29749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5773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773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F8F21-8DC3-4E73-8DFF-4D08D5E855C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6AB3A-AAAF-4045-9A70-206EF00CF6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65069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380F3-7550-47A9-97A8-76856C705A58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991FD-43FD-46FF-AE30-EFA85AA1EC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44383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DFD54-A5F1-49F2-BB02-70EE9322489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00640-5A25-4B5D-B95F-AC9427FBCE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0817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FC017-08D1-4DEC-A925-1B65F7C21AFF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C0443-095E-4C96-A18B-31AEB07B2F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8133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BC222-8480-44FF-AF89-8062A781F51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DDBF7-9483-4289-8F88-CF16D85328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57450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3C81E-8219-4F5B-967D-92AA61942F0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A3CBB-60C0-4DAA-8037-2788838EBD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423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D8C91-DC9A-4273-8ED1-72E56EF90DCF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B90EF-D5A2-4C2C-B5BF-9F1C598FCA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26341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352D3-B1E6-4C67-9F6C-7C17071D278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BD794-EC78-42BA-8B74-B0595430C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54371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E3563-977D-4626-93D0-0F06AC2743B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70970-AE19-4E8A-8F19-13B683E23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32799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4C626-B7F6-4A93-B238-9CAFECBCA60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FA981-A7AE-49AF-B5CD-ADDEC94572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960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75F87-CC58-4851-ACF0-3209A7A831C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981A9-B5B5-4C96-B28A-46A1495C7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74744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4600B-0F97-4C10-A7BB-363DCBC73E7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0E42F-4EBF-47C8-9D8F-BE221270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60298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6960120-7909-4C89-A0A6-71EFBAC2E2E8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4A172C3-D38B-4D70-9131-27C17C095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75510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5FB8C-D699-4768-B401-522708D2F10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E80A9-AC56-48B1-930E-50BB9BE43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55375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B6FAC-EE5C-4E0C-A6B3-71676132EF1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984D8-BF23-475A-9D74-C65A7F666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59717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5A99F-8F42-4051-851D-655D20E6C50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DFAE0-9DC1-4FCB-9747-B8BC105B3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18383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DC37E-A9CF-4FE6-8BFF-C344534CF7B8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BD049-39EE-4092-AB5B-D271331B9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885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4C471-45D8-4EC2-ACC1-1EB7A19F629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8248E-AAD4-486E-9DA2-5F8E95215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22673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E4049-0CC8-41F7-9B43-DC270FCF6BB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94107-4374-4369-B041-19B35539C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70248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452A7-B0DE-49C0-9C8D-462C4E85B7B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30CD7-F806-4637-A9FF-6AD0F0EF2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21423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B9D76-FB9D-4A5E-9F2D-35A11E44DF7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67EF2-20FF-459A-9108-0979AEF50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43230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2AA01-C7EA-4400-B8F7-1CA7A7F76B3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FADF0-DD55-4501-9DCD-21DD02073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51662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8E3C6-956D-44D4-8B12-50DB4DF52C8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7AFE8-DE67-42B0-A3CC-EE2EC8BC6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46397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9350" y="214313"/>
            <a:ext cx="5702300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12314-150F-4003-B986-7F39F401773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1D801-E36D-4E6D-B45B-1BB47EBFD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25090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4399F-454D-4BB7-B3DC-60E92AFC0E0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2D612-5718-4685-9A8F-00DE42CBD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05592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448B7-15B8-4E0D-85B4-912748A8688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79584-2847-4E9B-8D8A-B9C54181C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68504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5F3F2-9F45-4B57-A995-9BF1F30AB12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B55B0-B1E3-4AD3-BFC7-2320FA7B55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3827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51957-23B9-43D9-80D0-E2F4560D0AD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F2BC4-4FC3-426D-9398-0DF161D8E6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217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33D5F-0D73-47DD-91DF-089BD29478D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CF2A8-6B71-4426-BC04-CCDB610EA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01851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A8F4A-EAD5-4E89-861C-1F7B5904E79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2A269-0BCA-40B4-A0CD-FD4A97C27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38786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87FB1-4507-4476-8F67-E250BBA392F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19128-356A-4404-8192-1010BDDE02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50491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261A3-9B35-401A-8598-D01FAF5F684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CF6ED-49A0-4E82-8CB3-AEA9B5310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81696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8222-DF93-492F-AC74-BE83B8ADC71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2E7E4-6467-45CF-B6B5-D3E4250C1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55169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FD935-4AD7-454E-A004-8B9E391D6B9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26D69-24B0-4FB9-A017-B1A3AA6F0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90251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2715B-B7F0-4BCF-B172-B987A9DE515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C2E37-65AD-4779-A575-ADB5C284C2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73823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6745B-331D-4457-B5CF-5F6E396DF73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4FAD8-E099-45E4-88EC-A7F27693D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486840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 userDrawn="1"/>
        </p:nvSpPr>
        <p:spPr bwMode="auto">
          <a:xfrm>
            <a:off x="8532813" y="6453188"/>
            <a:ext cx="501650" cy="288925"/>
          </a:xfrm>
          <a:prstGeom prst="ellipse">
            <a:avLst/>
          </a:prstGeom>
          <a:solidFill>
            <a:schemeClr val="bg2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275" tIns="43637" rIns="87275" bIns="43637" anchor="ctr"/>
          <a:lstStyle/>
          <a:p>
            <a:pPr defTabSz="871538" eaLnBrk="0" hangingPunct="0">
              <a:defRPr/>
            </a:pPr>
            <a:fld id="{FF15FCE8-105C-49C0-AA42-BC41BFBBC3A6}" type="slidenum">
              <a:rPr lang="en-US" sz="17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pPr defTabSz="871538" eaLnBrk="0" hangingPunct="0">
                <a:defRPr/>
              </a:pPr>
              <a:t>‹#›</a:t>
            </a:fld>
            <a:endParaRPr lang="en-US" sz="1700" b="1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  <a:cs typeface="+mn-cs"/>
            </a:endParaRPr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EF5BA-3C3B-49DC-8C09-7B5906F4320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4190951"/>
      </p:ext>
    </p:extLst>
  </p:cSld>
  <p:clrMapOvr>
    <a:masterClrMapping/>
  </p:clrMapOvr>
  <p:transition>
    <p:rand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1A216-1B28-46F0-8F08-D9751C6CA15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0291279"/>
      </p:ext>
    </p:extLst>
  </p:cSld>
  <p:clrMapOvr>
    <a:masterClrMapping/>
  </p:clrMapOvr>
  <p:transition>
    <p:rand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DD91B-BDD0-4277-AD2F-F9F515CFF308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729427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3D5E0-6DC6-4A2B-BE98-204FF3034EC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B0948-F917-4CC9-9575-A08149736F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78398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EDC3C-0FE9-45CE-892C-6051EF2CF2A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5919665"/>
      </p:ext>
    </p:extLst>
  </p:cSld>
  <p:clrMapOvr>
    <a:masterClrMapping/>
  </p:clrMapOvr>
  <p:transition>
    <p:rand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DD6EB-41B7-420E-8198-87D05C4154A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5741848"/>
      </p:ext>
    </p:extLst>
  </p:cSld>
  <p:clrMapOvr>
    <a:masterClrMapping/>
  </p:clrMapOvr>
  <p:transition>
    <p:rand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94992-992B-41AA-895E-CC61D136157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49157713"/>
      </p:ext>
    </p:extLst>
  </p:cSld>
  <p:clrMapOvr>
    <a:masterClrMapping/>
  </p:clrMapOvr>
  <p:transition>
    <p:rand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AD153-4AD7-4034-832E-A249182BACC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2978951"/>
      </p:ext>
    </p:extLst>
  </p:cSld>
  <p:clrMapOvr>
    <a:masterClrMapping/>
  </p:clrMapOvr>
  <p:transition>
    <p:rand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06908-3D70-4BED-B0E5-3BA00355E31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9375968"/>
      </p:ext>
    </p:extLst>
  </p:cSld>
  <p:clrMapOvr>
    <a:masterClrMapping/>
  </p:clrMapOvr>
  <p:transition>
    <p:rand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AA527-F7B5-4C9F-91A0-BA58DE69E9D2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17594270"/>
      </p:ext>
    </p:extLst>
  </p:cSld>
  <p:clrMapOvr>
    <a:masterClrMapping/>
  </p:clrMapOvr>
  <p:transition>
    <p:rand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1AF40-C899-4AF5-AC85-F49ABE62DE3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9495448"/>
      </p:ext>
    </p:extLst>
  </p:cSld>
  <p:clrMapOvr>
    <a:masterClrMapping/>
  </p:clrMapOvr>
  <p:transition>
    <p:rand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43CF5-5030-40A2-83F3-5B142497579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1245307"/>
      </p:ext>
    </p:extLst>
  </p:cSld>
  <p:clrMapOvr>
    <a:masterClrMapping/>
  </p:clrMapOvr>
  <p:transition>
    <p:rand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98695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98696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CDEFB-0055-43C9-950F-7D2959E0F43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EDCEF-8ADC-45D0-8B88-788ACC0B7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35812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23882-016A-4565-BD95-75FB0CABA9E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109F8-9F20-4BCE-A83C-74FA565F7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5869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BFEB3-7C26-4A55-8F79-B99498ED2A6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3AB5F-EF4D-4884-949C-92048E4AFC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0209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3502-B908-4A3C-8EF1-2657A14175A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044D-17D5-4ECA-B1CB-DD11861209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48672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0BDBE-C810-433E-AD46-22B3E9CD919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8434B-9C29-449E-90F4-8EC91CF76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90558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2973D-72DA-4F61-886D-72D4E73AE9B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875B7-A0D8-494F-9560-BE4AC5569F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47294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28F61A-2E0B-403E-9BE9-58AB8A51AE6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0A253-40C6-44A6-B162-C59EC1739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73840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D6C14-1024-4902-84BA-814146819E9C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F28E1-790C-4AB7-B4CA-D230F47F7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46636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EC04F-C7CF-41A1-A531-CD55CDBEC32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535DF-FA3B-4F78-9AB6-6DFAB40EA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25417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6B348-32D6-4169-A69A-6A1A226E6E1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64B24-0AA8-4E65-925E-8EAF6F206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62476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504F7-C104-4BD1-9DC8-47266A835F1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2716A-102E-43F0-B7A6-ADFAF3643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70195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B7638-DAEF-4A32-8B60-7FC44639D4D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4B531-AE8E-4D26-B3B3-D75C02A79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3132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27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133C9-8155-4EBB-86D7-C2739EB5272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51188" y="63134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0188" y="631348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19D4F-0C84-4D6C-B1DF-E389D62E0B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74444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DD066-F36D-4CFA-BCC8-74CA8EF1C47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FC8E0-B925-41CC-9723-6A8FF07A6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43980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85800"/>
            <a:ext cx="77724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1722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3E894-E9EB-495D-A1C8-485049B758E7}" type="datetime1">
              <a:rPr lang="en-US"/>
              <a:pPr>
                <a:defRPr/>
              </a:pPr>
              <a:t>7/10/2014</a:t>
            </a:fld>
            <a:endParaRPr lang="en-US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69325" y="6286500"/>
            <a:ext cx="469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2391-B51F-49AF-AD04-04768DE21BA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144637459"/>
      </p:ext>
    </p:extLst>
  </p:cSld>
  <p:clrMapOvr>
    <a:masterClrMapping/>
  </p:clrMapOvr>
  <p:transition spd="slow"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37 h 1906"/>
                <a:gd name="T4" fmla="*/ 5812 w 5740"/>
                <a:gd name="T5" fmla="*/ 1437 h 1906"/>
                <a:gd name="T6" fmla="*/ 581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3" name="Oval 15"/>
          <p:cNvSpPr>
            <a:spLocks noChangeArrowheads="1"/>
          </p:cNvSpPr>
          <p:nvPr userDrawn="1"/>
        </p:nvSpPr>
        <p:spPr bwMode="auto">
          <a:xfrm>
            <a:off x="8532813" y="6453188"/>
            <a:ext cx="503237" cy="288925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FF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fld id="{700426CF-4D43-4445-AB48-9C4AD7664471}" type="slidenum">
              <a:rPr lang="en-US" sz="1600" b="1">
                <a:solidFill>
                  <a:schemeClr val="bg2"/>
                </a:solidFill>
                <a:latin typeface="Garamond" pitchFamily="18" charset="0"/>
                <a:cs typeface="+mn-cs"/>
              </a:rPr>
              <a:pPr eaLnBrk="0" hangingPunct="0">
                <a:defRPr/>
              </a:pPr>
              <a:t>‹#›</a:t>
            </a:fld>
            <a:endParaRPr lang="en-US" sz="1600" b="1">
              <a:solidFill>
                <a:schemeClr val="bg2"/>
              </a:solidFill>
              <a:latin typeface="Garamond" pitchFamily="18" charset="0"/>
              <a:cs typeface="+mn-cs"/>
            </a:endParaRPr>
          </a:p>
        </p:txBody>
      </p:sp>
      <p:sp>
        <p:nvSpPr>
          <p:cNvPr id="20173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0174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DAE35-1A41-4079-9B22-089B5F143427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24381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49CAF-57C2-4005-BBE8-F41AF9873269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90389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A650F-CF8F-4DC1-A110-84583D3E7F8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5527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FFDF0-6FB3-46B4-975C-0C0927D1CC05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45354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AE358-14FC-4BA5-B35E-F94F5999F9D1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22020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D39F7-5631-4D07-8B7D-B710A4C3BFD3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53383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DB3F2-F880-4F89-81C8-EEB4CB1BD85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01242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22E7A-D2B9-4918-A93E-FA92DB852C9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038505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993AA-B0F0-4900-928B-C5FFE3921860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44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39750" y="1520825"/>
            <a:ext cx="425450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2813" y="1520825"/>
            <a:ext cx="365125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1" lang="id-ID" sz="24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49350" y="214313"/>
            <a:ext cx="7794625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46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8B2A8A-2A05-42D7-8374-C77E3E1765EE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147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7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B03C12-45A7-481A-9FC8-637E36639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7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08899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208900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208901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10251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08903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04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05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06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07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08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09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10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11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12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13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14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8915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208916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208917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208918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0255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0256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8921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0258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0259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0260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0261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0262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1026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26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6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6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6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27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0264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0265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08935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8936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C4B4BF9B-A5FB-4A76-8FCC-F8ECAEE96BEB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208937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8938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FE452DD2-F4DF-49D1-A313-825A8501AC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89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7" r:id="rId1"/>
    <p:sldLayoutId id="2147484386" r:id="rId2"/>
    <p:sldLayoutId id="2147484387" r:id="rId3"/>
    <p:sldLayoutId id="2147484388" r:id="rId4"/>
    <p:sldLayoutId id="2147484389" r:id="rId5"/>
    <p:sldLayoutId id="2147484390" r:id="rId6"/>
    <p:sldLayoutId id="2147484391" r:id="rId7"/>
    <p:sldLayoutId id="2147484392" r:id="rId8"/>
    <p:sldLayoutId id="2147484393" r:id="rId9"/>
    <p:sldLayoutId id="2147484394" r:id="rId10"/>
    <p:sldLayoutId id="2147484395" r:id="rId11"/>
    <p:sldLayoutId id="214748439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07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028 w 6027"/>
                <a:gd name="T1" fmla="*/ 201 h 2296"/>
                <a:gd name="T2" fmla="*/ 0 w 6027"/>
                <a:gd name="T3" fmla="*/ 201 h 2296"/>
                <a:gd name="T4" fmla="*/ 0 w 6027"/>
                <a:gd name="T5" fmla="*/ 0 h 2296"/>
                <a:gd name="T6" fmla="*/ 5028 w 6027"/>
                <a:gd name="T7" fmla="*/ 0 h 2296"/>
                <a:gd name="T8" fmla="*/ 5028 w 6027"/>
                <a:gd name="T9" fmla="*/ 201 h 2296"/>
                <a:gd name="T10" fmla="*/ 5028 w 6027"/>
                <a:gd name="T11" fmla="*/ 201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2595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</p:grpSp>
      <p:sp>
        <p:nvSpPr>
          <p:cNvPr id="205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id-ID"/>
          </a:p>
        </p:txBody>
      </p:sp>
      <p:grpSp>
        <p:nvGrpSpPr>
          <p:cNvPr id="205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2595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206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068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69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8 h 353"/>
                  <a:gd name="T4" fmla="*/ 24 w 186"/>
                  <a:gd name="T5" fmla="*/ 48 h 353"/>
                  <a:gd name="T6" fmla="*/ 18 w 186"/>
                  <a:gd name="T7" fmla="*/ 104 h 353"/>
                  <a:gd name="T8" fmla="*/ 42 w 186"/>
                  <a:gd name="T9" fmla="*/ 179 h 353"/>
                  <a:gd name="T10" fmla="*/ 48 w 186"/>
                  <a:gd name="T11" fmla="*/ 254 h 353"/>
                  <a:gd name="T12" fmla="*/ 0 w 186"/>
                  <a:gd name="T13" fmla="*/ 554 h 353"/>
                  <a:gd name="T14" fmla="*/ 54 w 186"/>
                  <a:gd name="T15" fmla="*/ 366 h 353"/>
                  <a:gd name="T16" fmla="*/ 84 w 186"/>
                  <a:gd name="T17" fmla="*/ 339 h 353"/>
                  <a:gd name="T18" fmla="*/ 126 w 186"/>
                  <a:gd name="T19" fmla="*/ 198 h 353"/>
                  <a:gd name="T20" fmla="*/ 144 w 186"/>
                  <a:gd name="T21" fmla="*/ 188 h 353"/>
                  <a:gd name="T22" fmla="*/ 144 w 186"/>
                  <a:gd name="T23" fmla="*/ 141 h 353"/>
                  <a:gd name="T24" fmla="*/ 186 w 186"/>
                  <a:gd name="T25" fmla="*/ 104 h 353"/>
                  <a:gd name="T26" fmla="*/ 162 w 186"/>
                  <a:gd name="T27" fmla="*/ 9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70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71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0 h 66"/>
                  <a:gd name="T8" fmla="*/ 6 w 155"/>
                  <a:gd name="T9" fmla="*/ 28 h 66"/>
                  <a:gd name="T10" fmla="*/ 0 w 155"/>
                  <a:gd name="T11" fmla="*/ 38 h 66"/>
                  <a:gd name="T12" fmla="*/ 78 w 155"/>
                  <a:gd name="T13" fmla="*/ 94 h 66"/>
                  <a:gd name="T14" fmla="*/ 96 w 155"/>
                  <a:gd name="T15" fmla="*/ 66 h 66"/>
                  <a:gd name="T16" fmla="*/ 155 w 155"/>
                  <a:gd name="T17" fmla="*/ 104 h 66"/>
                  <a:gd name="T18" fmla="*/ 126 w 155"/>
                  <a:gd name="T19" fmla="*/ 38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72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9 h 72"/>
                  <a:gd name="T2" fmla="*/ 0 w 42"/>
                  <a:gd name="T3" fmla="*/ 29 h 72"/>
                  <a:gd name="T4" fmla="*/ 12 w 42"/>
                  <a:gd name="T5" fmla="*/ 10 h 72"/>
                  <a:gd name="T6" fmla="*/ 0 w 42"/>
                  <a:gd name="T7" fmla="*/ 10 h 72"/>
                  <a:gd name="T8" fmla="*/ 12 w 42"/>
                  <a:gd name="T9" fmla="*/ 10 h 72"/>
                  <a:gd name="T10" fmla="*/ 24 w 42"/>
                  <a:gd name="T11" fmla="*/ 10 h 72"/>
                  <a:gd name="T12" fmla="*/ 36 w 42"/>
                  <a:gd name="T13" fmla="*/ 10 h 72"/>
                  <a:gd name="T14" fmla="*/ 42 w 42"/>
                  <a:gd name="T15" fmla="*/ 0 h 72"/>
                  <a:gd name="T16" fmla="*/ 30 w 42"/>
                  <a:gd name="T17" fmla="*/ 29 h 72"/>
                  <a:gd name="T18" fmla="*/ 42 w 42"/>
                  <a:gd name="T19" fmla="*/ 78 h 72"/>
                  <a:gd name="T20" fmla="*/ 12 w 42"/>
                  <a:gd name="T21" fmla="*/ 115 h 72"/>
                  <a:gd name="T22" fmla="*/ 6 w 42"/>
                  <a:gd name="T23" fmla="*/ 59 h 72"/>
                  <a:gd name="T24" fmla="*/ 6 w 42"/>
                  <a:gd name="T25" fmla="*/ 59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2596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</p:grpSp>
      <p:grpSp>
        <p:nvGrpSpPr>
          <p:cNvPr id="205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059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4 h 287"/>
                <a:gd name="T4" fmla="*/ 66 w 365"/>
                <a:gd name="T5" fmla="*/ 116 h 287"/>
                <a:gd name="T6" fmla="*/ 143 w 365"/>
                <a:gd name="T7" fmla="*/ 192 h 287"/>
                <a:gd name="T8" fmla="*/ 191 w 365"/>
                <a:gd name="T9" fmla="*/ 176 h 287"/>
                <a:gd name="T10" fmla="*/ 341 w 365"/>
                <a:gd name="T11" fmla="*/ 303 h 287"/>
                <a:gd name="T12" fmla="*/ 305 w 365"/>
                <a:gd name="T13" fmla="*/ 183 h 287"/>
                <a:gd name="T14" fmla="*/ 365 w 365"/>
                <a:gd name="T15" fmla="*/ 140 h 287"/>
                <a:gd name="T16" fmla="*/ 359 w 365"/>
                <a:gd name="T17" fmla="*/ 134 h 287"/>
                <a:gd name="T18" fmla="*/ 335 w 365"/>
                <a:gd name="T19" fmla="*/ 122 h 287"/>
                <a:gd name="T20" fmla="*/ 299 w 365"/>
                <a:gd name="T21" fmla="*/ 94 h 287"/>
                <a:gd name="T22" fmla="*/ 257 w 365"/>
                <a:gd name="T23" fmla="*/ 76 h 287"/>
                <a:gd name="T24" fmla="*/ 215 w 365"/>
                <a:gd name="T25" fmla="*/ 58 h 287"/>
                <a:gd name="T26" fmla="*/ 173 w 365"/>
                <a:gd name="T27" fmla="*/ 40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60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61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4 h 60"/>
                <a:gd name="T16" fmla="*/ 65 w 71"/>
                <a:gd name="T17" fmla="*/ 46 h 60"/>
                <a:gd name="T18" fmla="*/ 71 w 71"/>
                <a:gd name="T19" fmla="*/ 58 h 60"/>
                <a:gd name="T20" fmla="*/ 71 w 71"/>
                <a:gd name="T21" fmla="*/ 64 h 60"/>
                <a:gd name="T22" fmla="*/ 59 w 71"/>
                <a:gd name="T23" fmla="*/ 58 h 60"/>
                <a:gd name="T24" fmla="*/ 47 w 71"/>
                <a:gd name="T25" fmla="*/ 46 h 60"/>
                <a:gd name="T26" fmla="*/ 23 w 71"/>
                <a:gd name="T27" fmla="*/ 34 h 60"/>
                <a:gd name="T28" fmla="*/ 23 w 71"/>
                <a:gd name="T29" fmla="*/ 40 h 60"/>
                <a:gd name="T30" fmla="*/ 18 w 71"/>
                <a:gd name="T31" fmla="*/ 46 h 60"/>
                <a:gd name="T32" fmla="*/ 12 w 71"/>
                <a:gd name="T33" fmla="*/ 52 h 60"/>
                <a:gd name="T34" fmla="*/ 6 w 71"/>
                <a:gd name="T35" fmla="*/ 52 h 60"/>
                <a:gd name="T36" fmla="*/ 6 w 71"/>
                <a:gd name="T37" fmla="*/ 52 h 60"/>
                <a:gd name="T38" fmla="*/ 6 w 71"/>
                <a:gd name="T39" fmla="*/ 40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62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8 h 162"/>
                <a:gd name="T10" fmla="*/ 96 w 161"/>
                <a:gd name="T11" fmla="*/ 64 h 162"/>
                <a:gd name="T12" fmla="*/ 102 w 161"/>
                <a:gd name="T13" fmla="*/ 76 h 162"/>
                <a:gd name="T14" fmla="*/ 108 w 161"/>
                <a:gd name="T15" fmla="*/ 88 h 162"/>
                <a:gd name="T16" fmla="*/ 120 w 161"/>
                <a:gd name="T17" fmla="*/ 100 h 162"/>
                <a:gd name="T18" fmla="*/ 143 w 161"/>
                <a:gd name="T19" fmla="*/ 118 h 162"/>
                <a:gd name="T20" fmla="*/ 155 w 161"/>
                <a:gd name="T21" fmla="*/ 146 h 162"/>
                <a:gd name="T22" fmla="*/ 161 w 161"/>
                <a:gd name="T23" fmla="*/ 164 h 162"/>
                <a:gd name="T24" fmla="*/ 161 w 161"/>
                <a:gd name="T25" fmla="*/ 170 h 162"/>
                <a:gd name="T26" fmla="*/ 96 w 161"/>
                <a:gd name="T27" fmla="*/ 106 h 162"/>
                <a:gd name="T28" fmla="*/ 30 w 161"/>
                <a:gd name="T29" fmla="*/ 58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63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4 h 60"/>
                <a:gd name="T4" fmla="*/ 41 w 59"/>
                <a:gd name="T5" fmla="*/ 40 h 60"/>
                <a:gd name="T6" fmla="*/ 47 w 59"/>
                <a:gd name="T7" fmla="*/ 46 h 60"/>
                <a:gd name="T8" fmla="*/ 53 w 59"/>
                <a:gd name="T9" fmla="*/ 58 h 60"/>
                <a:gd name="T10" fmla="*/ 53 w 59"/>
                <a:gd name="T11" fmla="*/ 64 h 60"/>
                <a:gd name="T12" fmla="*/ 47 w 59"/>
                <a:gd name="T13" fmla="*/ 58 h 60"/>
                <a:gd name="T14" fmla="*/ 35 w 59"/>
                <a:gd name="T15" fmla="*/ 52 h 60"/>
                <a:gd name="T16" fmla="*/ 23 w 59"/>
                <a:gd name="T17" fmla="*/ 40 h 60"/>
                <a:gd name="T18" fmla="*/ 17 w 59"/>
                <a:gd name="T19" fmla="*/ 34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2064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0 h 204"/>
                <a:gd name="T2" fmla="*/ 245 w 245"/>
                <a:gd name="T3" fmla="*/ 46 h 204"/>
                <a:gd name="T4" fmla="*/ 209 w 245"/>
                <a:gd name="T5" fmla="*/ 88 h 204"/>
                <a:gd name="T6" fmla="*/ 143 w 245"/>
                <a:gd name="T7" fmla="*/ 140 h 204"/>
                <a:gd name="T8" fmla="*/ 167 w 245"/>
                <a:gd name="T9" fmla="*/ 164 h 204"/>
                <a:gd name="T10" fmla="*/ 179 w 245"/>
                <a:gd name="T11" fmla="*/ 216 h 204"/>
                <a:gd name="T12" fmla="*/ 77 w 245"/>
                <a:gd name="T13" fmla="*/ 140 h 204"/>
                <a:gd name="T14" fmla="*/ 47 w 245"/>
                <a:gd name="T15" fmla="*/ 88 h 204"/>
                <a:gd name="T16" fmla="*/ 89 w 245"/>
                <a:gd name="T17" fmla="*/ 70 h 204"/>
                <a:gd name="T18" fmla="*/ 59 w 245"/>
                <a:gd name="T19" fmla="*/ 40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0 h 204"/>
                <a:gd name="T50" fmla="*/ 233 w 245"/>
                <a:gd name="T51" fmla="*/ 40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2597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597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DBEDC32D-D86D-4A97-A9B1-48A1088C012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2597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597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B26B5396-362C-4EA3-8570-995C34A19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8" r:id="rId1"/>
    <p:sldLayoutId id="2147484304" r:id="rId2"/>
    <p:sldLayoutId id="2147484305" r:id="rId3"/>
    <p:sldLayoutId id="2147484306" r:id="rId4"/>
    <p:sldLayoutId id="2147484307" r:id="rId5"/>
    <p:sldLayoutId id="2147484308" r:id="rId6"/>
    <p:sldLayoutId id="2147484309" r:id="rId7"/>
    <p:sldLayoutId id="2147484310" r:id="rId8"/>
    <p:sldLayoutId id="2147484311" r:id="rId9"/>
    <p:sldLayoutId id="2147484312" r:id="rId10"/>
    <p:sldLayoutId id="214748431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/>
            </a:gs>
            <a:gs pos="100000">
              <a:srgbClr val="7676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E52C984C-49D5-4FE9-81F7-AB92C26B75FD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961FA12B-C741-4EA2-A2B8-F0EE29FE4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14" r:id="rId1"/>
    <p:sldLayoutId id="2147484315" r:id="rId2"/>
    <p:sldLayoutId id="2147484316" r:id="rId3"/>
    <p:sldLayoutId id="2147484317" r:id="rId4"/>
    <p:sldLayoutId id="2147484318" r:id="rId5"/>
    <p:sldLayoutId id="2147484319" r:id="rId6"/>
    <p:sldLayoutId id="2147484320" r:id="rId7"/>
    <p:sldLayoutId id="2147484321" r:id="rId8"/>
    <p:sldLayoutId id="2147484322" r:id="rId9"/>
    <p:sldLayoutId id="2147484323" r:id="rId10"/>
    <p:sldLayoutId id="214748432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5667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667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667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4107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5667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8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9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5669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15669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669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5669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411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1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5669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411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1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1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1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1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411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12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12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12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12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412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4120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4121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5671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671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A93202D2-68AF-4C01-B8E3-27884B23217E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5671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71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8B8169D-0253-47E5-BBE7-AED7BDFD47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671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99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rgbClr val="003366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9350" y="214313"/>
            <a:ext cx="7794625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E111BCE5-F1B5-4BF9-9F3A-F5A0A83EAFC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D7CF481F-ADDE-429E-AFAC-B15918B78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335" r:id="rId2"/>
    <p:sldLayoutId id="2147484336" r:id="rId3"/>
    <p:sldLayoutId id="2147484337" r:id="rId4"/>
    <p:sldLayoutId id="2147484338" r:id="rId5"/>
    <p:sldLayoutId id="2147484339" r:id="rId6"/>
    <p:sldLayoutId id="2147484340" r:id="rId7"/>
    <p:sldLayoutId id="2147484341" r:id="rId8"/>
    <p:sldLayoutId id="2147484342" r:id="rId9"/>
    <p:sldLayoutId id="2147484343" r:id="rId10"/>
    <p:sldLayoutId id="214748434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CD516EE-EB6E-499E-9EA1-E68A63DE20E4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5D356A46-02CC-48A8-9BED-52D625EB7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rgbClr val="1B3147"/>
            </a:gs>
            <a:gs pos="100000">
              <a:srgbClr val="00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5" tIns="43637" rIns="87275" bIns="43637" numCol="1" anchor="b" anchorCtr="0" compatLnSpc="1">
            <a:prstTxWarp prst="textNoShape">
              <a:avLst/>
            </a:prstTxWarp>
          </a:bodyPr>
          <a:lstStyle>
            <a:lvl1pPr algn="l" defTabSz="871538">
              <a:defRPr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0FCB538E-E340-43D3-AE5F-691EB6A52FDF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91491" name="Rectangle 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5" tIns="43637" rIns="87275" bIns="436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5" tIns="43637" rIns="87275" bIns="43637" numCol="1" anchor="b" anchorCtr="0" compatLnSpc="1">
            <a:prstTxWarp prst="textNoShape">
              <a:avLst/>
            </a:prstTxWarp>
          </a:bodyPr>
          <a:lstStyle>
            <a:lvl1pPr defTabSz="871538">
              <a:defRPr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75" tIns="43637" rIns="87275" bIns="436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1494" name="Oval 6"/>
          <p:cNvSpPr>
            <a:spLocks noChangeArrowheads="1"/>
          </p:cNvSpPr>
          <p:nvPr userDrawn="1"/>
        </p:nvSpPr>
        <p:spPr bwMode="auto">
          <a:xfrm>
            <a:off x="8532813" y="6453188"/>
            <a:ext cx="501650" cy="288925"/>
          </a:xfrm>
          <a:prstGeom prst="ellipse">
            <a:avLst/>
          </a:prstGeom>
          <a:solidFill>
            <a:schemeClr val="bg2"/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275" tIns="43637" rIns="87275" bIns="43637" anchor="ctr"/>
          <a:lstStyle/>
          <a:p>
            <a:pPr defTabSz="871538" eaLnBrk="0" hangingPunct="0">
              <a:defRPr/>
            </a:pPr>
            <a:fld id="{70D7F8E4-3808-4138-8802-DB7B0EAB31B3}" type="slidenum">
              <a:rPr lang="en-US" sz="17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+mn-cs"/>
              </a:rPr>
              <a:pPr defTabSz="871538" eaLnBrk="0" hangingPunct="0">
                <a:defRPr/>
              </a:pPr>
              <a:t>‹#›</a:t>
            </a:fld>
            <a:endParaRPr lang="en-US" sz="1700" b="1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1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defTabSz="871538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871538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defTabSz="871538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defTabSz="871538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defTabSz="871538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defTabSz="871538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defTabSz="871538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defTabSz="871538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defTabSz="871538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27025" indent="-327025" algn="l" defTabSz="871538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09613" indent="-273050" algn="l" defTabSz="871538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090613" indent="-219075" algn="l" defTabSz="87153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27175" indent="-219075" algn="l" defTabSz="871538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63738" indent="-217488" algn="l" defTabSz="871538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20938" indent="-217488" algn="l" defTabSz="871538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78138" indent="-217488" algn="l" defTabSz="871538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35338" indent="-217488" algn="l" defTabSz="871538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792538" indent="-217488" algn="l" defTabSz="871538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9763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9763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9763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grpSp>
          <p:nvGrpSpPr>
            <p:cNvPr id="820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97639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0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1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2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3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4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5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6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7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8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49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50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197651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197652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97653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197654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82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25 w 717"/>
                <a:gd name="T1" fmla="*/ 845 h 845"/>
                <a:gd name="T2" fmla="*/ 725 w 717"/>
                <a:gd name="T3" fmla="*/ 821 h 845"/>
                <a:gd name="T4" fmla="*/ 582 w 717"/>
                <a:gd name="T5" fmla="*/ 605 h 845"/>
                <a:gd name="T6" fmla="*/ 410 w 717"/>
                <a:gd name="T7" fmla="*/ 396 h 845"/>
                <a:gd name="T8" fmla="*/ 225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3 w 717"/>
                <a:gd name="T15" fmla="*/ 198 h 845"/>
                <a:gd name="T16" fmla="*/ 404 w 717"/>
                <a:gd name="T17" fmla="*/ 408 h 845"/>
                <a:gd name="T18" fmla="*/ 576 w 717"/>
                <a:gd name="T19" fmla="*/ 623 h 845"/>
                <a:gd name="T20" fmla="*/ 725 w 717"/>
                <a:gd name="T21" fmla="*/ 845 h 845"/>
                <a:gd name="T22" fmla="*/ 725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82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1 w 407"/>
                <a:gd name="T1" fmla="*/ 414 h 414"/>
                <a:gd name="T2" fmla="*/ 411 w 407"/>
                <a:gd name="T3" fmla="*/ 396 h 414"/>
                <a:gd name="T4" fmla="*/ 226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0 w 407"/>
                <a:gd name="T13" fmla="*/ 204 h 414"/>
                <a:gd name="T14" fmla="*/ 411 w 407"/>
                <a:gd name="T15" fmla="*/ 414 h 414"/>
                <a:gd name="T16" fmla="*/ 411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97657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82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94 w 586"/>
                <a:gd name="T1" fmla="*/ 0 h 599"/>
                <a:gd name="T2" fmla="*/ 576 w 586"/>
                <a:gd name="T3" fmla="*/ 0 h 599"/>
                <a:gd name="T4" fmla="*/ 411 w 586"/>
                <a:gd name="T5" fmla="*/ 132 h 599"/>
                <a:gd name="T6" fmla="*/ 261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1 w 586"/>
                <a:gd name="T17" fmla="*/ 282 h 599"/>
                <a:gd name="T18" fmla="*/ 417 w 586"/>
                <a:gd name="T19" fmla="*/ 138 h 599"/>
                <a:gd name="T20" fmla="*/ 594 w 586"/>
                <a:gd name="T21" fmla="*/ 0 h 599"/>
                <a:gd name="T22" fmla="*/ 594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82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3 w 269"/>
                <a:gd name="T1" fmla="*/ 0 h 252"/>
                <a:gd name="T2" fmla="*/ 255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3 w 269"/>
                <a:gd name="T15" fmla="*/ 0 h 252"/>
                <a:gd name="T16" fmla="*/ 273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82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82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82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grpSp>
          <p:nvGrpSpPr>
            <p:cNvPr id="821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8218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219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220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221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8222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8216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8217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97671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35" tIns="43617" rIns="87235" bIns="43617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7672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35" tIns="43617" rIns="87235" bIns="43617" numCol="1" anchor="t" anchorCtr="0" compatLnSpc="1">
            <a:prstTxWarp prst="textNoShape">
              <a:avLst/>
            </a:prstTxWarp>
          </a:bodyPr>
          <a:lstStyle>
            <a:lvl1pPr algn="l" defTabSz="871538"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E5269302-ECC1-4CCE-BD36-401DC52CA46A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sp>
        <p:nvSpPr>
          <p:cNvPr id="197673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35" tIns="43617" rIns="87235" bIns="43617" numCol="1" anchor="t" anchorCtr="0" compatLnSpc="1">
            <a:prstTxWarp prst="textNoShape">
              <a:avLst/>
            </a:prstTxWarp>
          </a:bodyPr>
          <a:lstStyle>
            <a:lvl1pPr defTabSz="871538"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674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35" tIns="43617" rIns="87235" bIns="43617" numCol="1" anchor="t" anchorCtr="0" compatLnSpc="1">
            <a:prstTxWarp prst="textNoShape">
              <a:avLst/>
            </a:prstTxWarp>
          </a:bodyPr>
          <a:lstStyle>
            <a:lvl1pPr algn="r" defTabSz="871538">
              <a:defRPr sz="9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1pPr>
          </a:lstStyle>
          <a:p>
            <a:pPr>
              <a:defRPr/>
            </a:pPr>
            <a:fld id="{33D4DA67-4F5C-4954-B65C-346AF0BD2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9767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35" tIns="43617" rIns="87235" bIns="436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2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71" r:id="rId7"/>
    <p:sldLayoutId id="2147484372" r:id="rId8"/>
    <p:sldLayoutId id="2147484373" r:id="rId9"/>
    <p:sldLayoutId id="2147484374" r:id="rId10"/>
    <p:sldLayoutId id="2147484375" r:id="rId11"/>
    <p:sldLayoutId id="2147484403" r:id="rId12"/>
    <p:sldLayoutId id="214748440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871538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871538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871538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871538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871538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defTabSz="871538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defTabSz="871538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defTabSz="871538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defTabSz="871538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27025" indent="-327025" algn="l" defTabSz="871538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09613" indent="-273050" algn="l" defTabSz="87153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090613" indent="-219075" algn="l" defTabSz="871538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3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27175" indent="-222250" algn="l" defTabSz="87153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963738" indent="-217488" algn="l" defTabSz="871538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420938" indent="-217488" algn="l" defTabSz="871538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878138" indent="-217488" algn="l" defTabSz="871538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335338" indent="-217488" algn="l" defTabSz="871538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792538" indent="-217488" algn="l" defTabSz="871538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9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617158C1-7B13-4F12-A655-891C39B76636}" type="datetime1">
              <a:rPr lang="en-US"/>
              <a:pPr>
                <a:defRPr/>
              </a:pPr>
              <a:t>7/10/2014</a:t>
            </a:fld>
            <a:endParaRPr lang="en-US"/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4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0709" name="Freeform 5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0710" name="Freeform 6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200711" name="Freeform 7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  <p:sp>
            <p:nvSpPr>
              <p:cNvPr id="9230" name="Freeform 8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00713" name="Freeform 9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id-ID">
                  <a:cs typeface="+mn-cs"/>
                </a:endParaRPr>
              </a:p>
            </p:txBody>
          </p:sp>
        </p:grpSp>
        <p:sp>
          <p:nvSpPr>
            <p:cNvPr id="200714" name="Freeform 10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cs typeface="+mn-cs"/>
              </a:endParaRPr>
            </a:p>
          </p:txBody>
        </p:sp>
        <p:sp>
          <p:nvSpPr>
            <p:cNvPr id="9226" name="Freeform 11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37 h 1906"/>
                <a:gd name="T4" fmla="*/ 5812 w 5740"/>
                <a:gd name="T5" fmla="*/ 1437 h 1906"/>
                <a:gd name="T6" fmla="*/ 581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00716" name="Rectangle 1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071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718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3" name="Oval 15"/>
          <p:cNvSpPr>
            <a:spLocks noChangeArrowheads="1"/>
          </p:cNvSpPr>
          <p:nvPr userDrawn="1"/>
        </p:nvSpPr>
        <p:spPr bwMode="auto">
          <a:xfrm>
            <a:off x="8532813" y="6453188"/>
            <a:ext cx="503237" cy="288925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fld id="{1A1F4190-7CF2-49D3-A9F8-59C63E21D4EF}" type="slidenum">
              <a:rPr lang="en-US" sz="1600" b="1">
                <a:solidFill>
                  <a:schemeClr val="bg2"/>
                </a:solidFill>
                <a:latin typeface="Garamond" pitchFamily="18" charset="0"/>
              </a:rPr>
              <a:pPr eaLnBrk="0" hangingPunct="0"/>
              <a:t>‹#›</a:t>
            </a:fld>
            <a:endParaRPr lang="en-US" sz="1600" b="1">
              <a:solidFill>
                <a:schemeClr val="bg2"/>
              </a:solidFill>
              <a:latin typeface="Garamond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5" r:id="rId1"/>
    <p:sldLayoutId id="2147484376" r:id="rId2"/>
    <p:sldLayoutId id="2147484377" r:id="rId3"/>
    <p:sldLayoutId id="2147484378" r:id="rId4"/>
    <p:sldLayoutId id="2147484379" r:id="rId5"/>
    <p:sldLayoutId id="2147484380" r:id="rId6"/>
    <p:sldLayoutId id="2147484381" r:id="rId7"/>
    <p:sldLayoutId id="2147484382" r:id="rId8"/>
    <p:sldLayoutId id="2147484383" r:id="rId9"/>
    <p:sldLayoutId id="2147484384" r:id="rId10"/>
    <p:sldLayoutId id="2147484385" r:id="rId11"/>
    <p:sldLayoutId id="214748440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62E437-1A48-440D-85F3-14CB8171D63C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96259" name="WordArt 5"/>
          <p:cNvSpPr>
            <a:spLocks noChangeArrowheads="1" noChangeShapeType="1" noTextEdit="1"/>
          </p:cNvSpPr>
          <p:nvPr/>
        </p:nvSpPr>
        <p:spPr bwMode="auto">
          <a:xfrm>
            <a:off x="781050" y="2381250"/>
            <a:ext cx="7839075" cy="2400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d-ID" sz="40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</a:t>
            </a:r>
            <a:r>
              <a:rPr lang="en-US" sz="40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ELAMAT DATANG</a:t>
            </a:r>
            <a:endParaRPr lang="id-ID" sz="40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96260" name="Rectangle 6"/>
          <p:cNvSpPr>
            <a:spLocks noChangeArrowheads="1"/>
          </p:cNvSpPr>
          <p:nvPr/>
        </p:nvSpPr>
        <p:spPr bwMode="auto">
          <a:xfrm>
            <a:off x="5006975" y="5384800"/>
            <a:ext cx="3789363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</a:t>
            </a:r>
            <a:r>
              <a:rPr lang="en-US" sz="1800" b="1" dirty="0" err="1" smtClean="0"/>
              <a:t>Ruang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Lingkup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Keuangan</a:t>
            </a:r>
            <a:r>
              <a:rPr lang="en-US" sz="1800" b="1" dirty="0" smtClean="0"/>
              <a:t> Daerah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	</a:t>
            </a:r>
            <a:r>
              <a:rPr lang="en-US" sz="1800" b="1" dirty="0" err="1" smtClean="0"/>
              <a:t>Pajak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Hak</a:t>
            </a:r>
            <a:r>
              <a:rPr lang="en-US" sz="1800" b="1" dirty="0" smtClean="0"/>
              <a:t> 		</a:t>
            </a:r>
            <a:r>
              <a:rPr lang="en-US" sz="1800" b="1" dirty="0" err="1" smtClean="0"/>
              <a:t>Retrebusi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	</a:t>
            </a:r>
            <a:r>
              <a:rPr lang="en-US" sz="1800" b="1" dirty="0" err="1" smtClean="0"/>
              <a:t>Pinjaman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	</a:t>
            </a:r>
            <a:r>
              <a:rPr lang="en-US" sz="1800" b="1" dirty="0" err="1" smtClean="0"/>
              <a:t>Menyelenggarakan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urusan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Kewajiban</a:t>
            </a:r>
            <a:r>
              <a:rPr lang="en-US" sz="1800" b="1" dirty="0" smtClean="0"/>
              <a:t> 	</a:t>
            </a:r>
            <a:r>
              <a:rPr lang="en-US" sz="1800" b="1" dirty="0" err="1" smtClean="0"/>
              <a:t>pemerintahan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daerah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	</a:t>
            </a:r>
            <a:r>
              <a:rPr lang="en-US" sz="1800" b="1" dirty="0" err="1" smtClean="0"/>
              <a:t>Membayar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tagihan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pihak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	</a:t>
            </a:r>
            <a:r>
              <a:rPr lang="en-US" sz="1800" b="1" dirty="0" err="1" smtClean="0"/>
              <a:t>ketiga</a:t>
            </a:r>
            <a:endParaRPr lang="en-US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Penerimaan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Pengeluaran</a:t>
            </a:r>
            <a:r>
              <a:rPr lang="en-US" sz="1800" b="1" dirty="0" smtClean="0"/>
              <a:t> 			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 			</a:t>
            </a:r>
            <a:r>
              <a:rPr lang="id-ID" sz="1800" b="1" dirty="0" smtClean="0"/>
              <a:t>   </a:t>
            </a:r>
            <a:r>
              <a:rPr lang="en-US" sz="1800" b="1" dirty="0" err="1" smtClean="0"/>
              <a:t>tidak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dipisahkan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Kekayaan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daerah</a:t>
            </a:r>
            <a:r>
              <a:rPr lang="en-US" sz="1800" b="1" dirty="0" smtClean="0"/>
              <a:t> 	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		</a:t>
            </a:r>
            <a:r>
              <a:rPr lang="id-ID" sz="1800" b="1" dirty="0" smtClean="0"/>
              <a:t>   </a:t>
            </a:r>
            <a:r>
              <a:rPr lang="en-US" sz="1800" b="1" dirty="0" err="1" smtClean="0"/>
              <a:t>dipisahkan</a:t>
            </a:r>
            <a:endParaRPr lang="id-ID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Kekayaan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pihak</a:t>
            </a:r>
            <a:r>
              <a:rPr lang="en-US" sz="1800" b="1" dirty="0" smtClean="0"/>
              <a:t> lain yang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</a:t>
            </a:r>
            <a:r>
              <a:rPr lang="en-US" sz="1800" b="1" dirty="0" err="1" smtClean="0"/>
              <a:t>dikuasai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Pemda</a:t>
            </a:r>
            <a:r>
              <a:rPr lang="en-US" sz="1800" b="1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1800" b="1" dirty="0" smtClean="0"/>
              <a:t>					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9D7649-ADF3-4D10-8FF0-E696D3982138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30724" name="Oval 4"/>
          <p:cNvSpPr>
            <a:spLocks noChangeArrowheads="1"/>
          </p:cNvSpPr>
          <p:nvPr/>
        </p:nvSpPr>
        <p:spPr bwMode="auto">
          <a:xfrm>
            <a:off x="228600" y="3048000"/>
            <a:ext cx="1981200" cy="10668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400" b="1">
                <a:solidFill>
                  <a:srgbClr val="FF3300"/>
                </a:solidFill>
              </a:rPr>
              <a:t>Keuangan </a:t>
            </a:r>
          </a:p>
          <a:p>
            <a:r>
              <a:rPr lang="en-US" sz="2400" b="1">
                <a:solidFill>
                  <a:srgbClr val="FF3300"/>
                </a:solidFill>
              </a:rPr>
              <a:t>Daerah</a:t>
            </a: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V="1">
            <a:off x="2209800" y="2209800"/>
            <a:ext cx="990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V="1">
            <a:off x="2286000" y="32004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>
            <a:off x="2286000" y="3733800"/>
            <a:ext cx="914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>
            <a:off x="2209800" y="3810000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2133600" y="3886200"/>
            <a:ext cx="1066800" cy="671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2057400" y="3962400"/>
            <a:ext cx="889000" cy="1233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 flipV="1">
            <a:off x="3662363" y="1803400"/>
            <a:ext cx="1222375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 flipV="1">
            <a:off x="3656013" y="2074863"/>
            <a:ext cx="1250950" cy="39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>
            <a:off x="3649663" y="2093913"/>
            <a:ext cx="1257300" cy="220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flipV="1">
            <a:off x="4511675" y="2835275"/>
            <a:ext cx="479425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4514850" y="3114675"/>
            <a:ext cx="500063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 flipV="1">
            <a:off x="5437188" y="4381500"/>
            <a:ext cx="498475" cy="173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>
            <a:off x="5407025" y="4557713"/>
            <a:ext cx="528638" cy="128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D67A9-8D7B-4AAD-B680-D354AD8EB2DF}" type="slidenum">
              <a:rPr lang="en-US"/>
              <a:pPr/>
              <a:t>11</a:t>
            </a:fld>
            <a:endParaRPr lang="en-US"/>
          </a:p>
        </p:txBody>
      </p:sp>
      <p:sp>
        <p:nvSpPr>
          <p:cNvPr id="74756" name="AutoShape 4"/>
          <p:cNvSpPr>
            <a:spLocks noChangeAspect="1" noChangeArrowheads="1" noTextEdit="1"/>
          </p:cNvSpPr>
          <p:nvPr/>
        </p:nvSpPr>
        <p:spPr bwMode="auto">
          <a:xfrm>
            <a:off x="647700" y="1104900"/>
            <a:ext cx="80772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cxnSp>
        <p:nvCxnSpPr>
          <p:cNvPr id="74773" name="_s74773"/>
          <p:cNvCxnSpPr>
            <a:cxnSpLocks noChangeShapeType="1"/>
            <a:endCxn id="74758" idx="2"/>
          </p:cNvCxnSpPr>
          <p:nvPr/>
        </p:nvCxnSpPr>
        <p:spPr bwMode="auto">
          <a:xfrm rot="10800000">
            <a:off x="3071813" y="1035050"/>
            <a:ext cx="806450" cy="4429125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71" name="_s74771"/>
          <p:cNvCxnSpPr>
            <a:cxnSpLocks noChangeShapeType="1"/>
            <a:endCxn id="74758" idx="2"/>
          </p:cNvCxnSpPr>
          <p:nvPr/>
        </p:nvCxnSpPr>
        <p:spPr bwMode="auto">
          <a:xfrm rot="10800000">
            <a:off x="3070225" y="1035050"/>
            <a:ext cx="808038" cy="3457575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69" name="_s74769"/>
          <p:cNvCxnSpPr>
            <a:cxnSpLocks noChangeShapeType="1"/>
            <a:stCxn id="74768" idx="1"/>
            <a:endCxn id="74758" idx="2"/>
          </p:cNvCxnSpPr>
          <p:nvPr/>
        </p:nvCxnSpPr>
        <p:spPr bwMode="auto">
          <a:xfrm rot="10800000">
            <a:off x="3071813" y="1035050"/>
            <a:ext cx="641350" cy="2846388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67" name="_s74767"/>
          <p:cNvCxnSpPr>
            <a:cxnSpLocks noChangeShapeType="1"/>
            <a:stCxn id="74766" idx="1"/>
            <a:endCxn id="74758" idx="2"/>
          </p:cNvCxnSpPr>
          <p:nvPr/>
        </p:nvCxnSpPr>
        <p:spPr bwMode="auto">
          <a:xfrm rot="10800000">
            <a:off x="3071813" y="1035050"/>
            <a:ext cx="641350" cy="2236788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64" name="_s74764"/>
          <p:cNvCxnSpPr>
            <a:cxnSpLocks noChangeShapeType="1"/>
            <a:stCxn id="74761" idx="1"/>
            <a:endCxn id="74758" idx="2"/>
          </p:cNvCxnSpPr>
          <p:nvPr/>
        </p:nvCxnSpPr>
        <p:spPr bwMode="auto">
          <a:xfrm rot="10800000">
            <a:off x="3071813" y="1035050"/>
            <a:ext cx="641350" cy="1627188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63" name="_s74763"/>
          <p:cNvCxnSpPr>
            <a:cxnSpLocks noChangeShapeType="1"/>
            <a:stCxn id="74760" idx="1"/>
            <a:endCxn id="74758" idx="2"/>
          </p:cNvCxnSpPr>
          <p:nvPr/>
        </p:nvCxnSpPr>
        <p:spPr bwMode="auto">
          <a:xfrm rot="10800000">
            <a:off x="3071813" y="1035050"/>
            <a:ext cx="641350" cy="1017588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62" name="_s74762"/>
          <p:cNvCxnSpPr>
            <a:cxnSpLocks noChangeShapeType="1"/>
            <a:stCxn id="74759" idx="1"/>
            <a:endCxn id="74758" idx="2"/>
          </p:cNvCxnSpPr>
          <p:nvPr/>
        </p:nvCxnSpPr>
        <p:spPr bwMode="auto">
          <a:xfrm rot="10800000">
            <a:off x="3071813" y="1035050"/>
            <a:ext cx="641350" cy="406400"/>
          </a:xfrm>
          <a:prstGeom prst="bentConnector2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4758" name="_s74758"/>
          <p:cNvSpPr>
            <a:spLocks noChangeArrowheads="1" noTextEdit="1"/>
          </p:cNvSpPr>
          <p:nvPr/>
        </p:nvSpPr>
        <p:spPr bwMode="auto">
          <a:xfrm>
            <a:off x="647700" y="628650"/>
            <a:ext cx="4846638" cy="4064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 b="1">
                <a:solidFill>
                  <a:srgbClr val="FF0000"/>
                </a:solidFill>
              </a:rPr>
              <a:t>Azas Umum Pengolaan Keuangan Daerah </a:t>
            </a:r>
          </a:p>
        </p:txBody>
      </p:sp>
      <p:sp>
        <p:nvSpPr>
          <p:cNvPr id="74759" name="_s74759"/>
          <p:cNvSpPr>
            <a:spLocks noChangeArrowheads="1" noTextEdit="1"/>
          </p:cNvSpPr>
          <p:nvPr/>
        </p:nvSpPr>
        <p:spPr bwMode="auto">
          <a:xfrm>
            <a:off x="3713163" y="1238250"/>
            <a:ext cx="5513387" cy="4064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2000" b="1">
                <a:solidFill>
                  <a:srgbClr val="FF0000"/>
                </a:solidFill>
              </a:rPr>
              <a:t>Dikelola secara tertib</a:t>
            </a:r>
          </a:p>
        </p:txBody>
      </p:sp>
      <p:sp>
        <p:nvSpPr>
          <p:cNvPr id="74760" name="_s74760"/>
          <p:cNvSpPr>
            <a:spLocks noChangeArrowheads="1" noTextEdit="1"/>
          </p:cNvSpPr>
          <p:nvPr/>
        </p:nvSpPr>
        <p:spPr bwMode="auto">
          <a:xfrm>
            <a:off x="3713163" y="1849438"/>
            <a:ext cx="5513387" cy="4064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2000" b="1">
                <a:solidFill>
                  <a:srgbClr val="FF0000"/>
                </a:solidFill>
              </a:rPr>
              <a:t>Taat pada peraturan </a:t>
            </a:r>
          </a:p>
        </p:txBody>
      </p:sp>
      <p:sp>
        <p:nvSpPr>
          <p:cNvPr id="74761" name="_s74761"/>
          <p:cNvSpPr>
            <a:spLocks noChangeArrowheads="1" noTextEdit="1"/>
          </p:cNvSpPr>
          <p:nvPr/>
        </p:nvSpPr>
        <p:spPr bwMode="auto">
          <a:xfrm>
            <a:off x="3713163" y="2459038"/>
            <a:ext cx="5513387" cy="4064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2000" b="1">
                <a:solidFill>
                  <a:srgbClr val="FF0000"/>
                </a:solidFill>
              </a:rPr>
              <a:t>Efisien, ekonomis dan efektif </a:t>
            </a:r>
          </a:p>
        </p:txBody>
      </p:sp>
      <p:sp>
        <p:nvSpPr>
          <p:cNvPr id="74766" name="_s74766"/>
          <p:cNvSpPr>
            <a:spLocks noChangeArrowheads="1" noTextEdit="1"/>
          </p:cNvSpPr>
          <p:nvPr/>
        </p:nvSpPr>
        <p:spPr bwMode="auto">
          <a:xfrm>
            <a:off x="3713163" y="3068638"/>
            <a:ext cx="5513387" cy="4064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2000" b="1">
                <a:solidFill>
                  <a:srgbClr val="FF0000"/>
                </a:solidFill>
              </a:rPr>
              <a:t>Transparan</a:t>
            </a:r>
          </a:p>
        </p:txBody>
      </p:sp>
      <p:sp>
        <p:nvSpPr>
          <p:cNvPr id="74768" name="_s74768"/>
          <p:cNvSpPr>
            <a:spLocks noChangeArrowheads="1" noTextEdit="1"/>
          </p:cNvSpPr>
          <p:nvPr/>
        </p:nvSpPr>
        <p:spPr bwMode="auto">
          <a:xfrm>
            <a:off x="3713163" y="3678238"/>
            <a:ext cx="5513387" cy="4064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2000" b="1">
                <a:solidFill>
                  <a:srgbClr val="FF0000"/>
                </a:solidFill>
              </a:rPr>
              <a:t>Bertanggung jawab </a:t>
            </a:r>
          </a:p>
        </p:txBody>
      </p:sp>
      <p:sp>
        <p:nvSpPr>
          <p:cNvPr id="74774" name="AutoShape 22"/>
          <p:cNvSpPr>
            <a:spLocks noChangeArrowheads="1"/>
          </p:cNvSpPr>
          <p:nvPr/>
        </p:nvSpPr>
        <p:spPr bwMode="auto">
          <a:xfrm>
            <a:off x="3703638" y="4991100"/>
            <a:ext cx="5440362" cy="104616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400" b="1">
                <a:solidFill>
                  <a:srgbClr val="FF0000"/>
                </a:solidFill>
              </a:rPr>
              <a:t>Dilaksanakan dlm suatu sistem yg </a:t>
            </a:r>
          </a:p>
          <a:p>
            <a:r>
              <a:rPr lang="en-US" sz="2400" b="1">
                <a:solidFill>
                  <a:srgbClr val="FF0000"/>
                </a:solidFill>
              </a:rPr>
              <a:t>terintegrasi yang diwujudkan </a:t>
            </a:r>
          </a:p>
          <a:p>
            <a:r>
              <a:rPr lang="en-US" sz="2400" b="1">
                <a:solidFill>
                  <a:srgbClr val="FF0000"/>
                </a:solidFill>
              </a:rPr>
              <a:t>dalam APBD</a:t>
            </a:r>
          </a:p>
        </p:txBody>
      </p:sp>
      <p:sp>
        <p:nvSpPr>
          <p:cNvPr id="74775" name="AutoShape 23"/>
          <p:cNvSpPr>
            <a:spLocks noChangeArrowheads="1"/>
          </p:cNvSpPr>
          <p:nvPr/>
        </p:nvSpPr>
        <p:spPr bwMode="auto">
          <a:xfrm>
            <a:off x="3703638" y="4191000"/>
            <a:ext cx="5440362" cy="6858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300" b="1">
                <a:solidFill>
                  <a:srgbClr val="FF0000"/>
                </a:solidFill>
              </a:rPr>
              <a:t>Perhatikan asas keadilan, Kepatutan </a:t>
            </a:r>
          </a:p>
          <a:p>
            <a:r>
              <a:rPr lang="en-US" sz="2300" b="1">
                <a:solidFill>
                  <a:srgbClr val="FF0000"/>
                </a:solidFill>
              </a:rPr>
              <a:t>&amp; manfaat untuk masyarakat</a:t>
            </a:r>
          </a:p>
        </p:txBody>
      </p:sp>
    </p:spTree>
    <p:extLst>
      <p:ext uri="{BB962C8B-B14F-4D97-AF65-F5344CB8AC3E}">
        <p14:creationId xmlns="" xmlns:p14="http://schemas.microsoft.com/office/powerpoint/2010/main" val="242612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82713"/>
            <a:ext cx="8229600" cy="474345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2000" smtClean="0">
                <a:solidFill>
                  <a:schemeClr val="accent2"/>
                </a:solidFill>
              </a:rPr>
              <a:t>							</a:t>
            </a:r>
            <a:r>
              <a:rPr lang="en-US" sz="2000" b="1" smtClean="0"/>
              <a:t>Pelaksanaan APBD</a:t>
            </a:r>
          </a:p>
          <a:p>
            <a:pPr eaLnBrk="1" hangingPunct="1">
              <a:buFontTx/>
              <a:buNone/>
              <a:defRPr/>
            </a:pPr>
            <a:r>
              <a:rPr lang="en-US" sz="2000" b="1" smtClean="0"/>
              <a:t>	</a:t>
            </a:r>
          </a:p>
          <a:p>
            <a:pPr eaLnBrk="1" hangingPunct="1">
              <a:buFontTx/>
              <a:buNone/>
              <a:defRPr/>
            </a:pPr>
            <a:r>
              <a:rPr lang="en-US" sz="2000" b="1" smtClean="0"/>
              <a:t>							Pengelolaan barang </a:t>
            </a:r>
          </a:p>
          <a:p>
            <a:pPr eaLnBrk="1" hangingPunct="1">
              <a:buFontTx/>
              <a:buNone/>
              <a:defRPr/>
            </a:pPr>
            <a:r>
              <a:rPr lang="en-US" sz="2000" b="1" smtClean="0"/>
              <a:t>							daerah </a:t>
            </a:r>
          </a:p>
          <a:p>
            <a:pPr eaLnBrk="1" hangingPunct="1">
              <a:buFontTx/>
              <a:buNone/>
              <a:defRPr/>
            </a:pPr>
            <a:r>
              <a:rPr lang="en-US" sz="2000" b="1" smtClean="0">
                <a:solidFill>
                  <a:schemeClr val="accent2"/>
                </a:solidFill>
              </a:rPr>
              <a:t>			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21477F-5950-4AFD-B92E-8FEA014CE5C1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4440238" y="3395663"/>
            <a:ext cx="4268787" cy="278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endParaRPr lang="en-US" sz="1800" b="1">
              <a:solidFill>
                <a:srgbClr val="C00000"/>
              </a:solidFill>
            </a:endParaRPr>
          </a:p>
          <a:p>
            <a:pPr algn="just"/>
            <a:r>
              <a:rPr lang="en-US" sz="2000" b="1">
                <a:solidFill>
                  <a:srgbClr val="C00000"/>
                </a:solidFill>
              </a:rPr>
              <a:t>- Kuasa PA / barang </a:t>
            </a:r>
          </a:p>
          <a:p>
            <a:pPr algn="just"/>
            <a:r>
              <a:rPr lang="en-US" sz="2000" b="1">
                <a:solidFill>
                  <a:srgbClr val="C00000"/>
                </a:solidFill>
              </a:rPr>
              <a:t>- Bendahara</a:t>
            </a:r>
          </a:p>
          <a:p>
            <a:pPr algn="just"/>
            <a:r>
              <a:rPr lang="en-US" sz="2000" b="1">
                <a:solidFill>
                  <a:srgbClr val="C00000"/>
                </a:solidFill>
              </a:rPr>
              <a:t>- Pemungutan penerimaan</a:t>
            </a:r>
          </a:p>
          <a:p>
            <a:pPr algn="just"/>
            <a:r>
              <a:rPr lang="en-US" sz="2000" b="1">
                <a:solidFill>
                  <a:srgbClr val="C00000"/>
                </a:solidFill>
              </a:rPr>
              <a:t>- Pengelolaan utang piutang </a:t>
            </a:r>
          </a:p>
          <a:p>
            <a:pPr algn="just"/>
            <a:r>
              <a:rPr lang="en-US" sz="2000" b="1">
                <a:solidFill>
                  <a:srgbClr val="C00000"/>
                </a:solidFill>
              </a:rPr>
              <a:t>- Pengelolaan barang </a:t>
            </a:r>
          </a:p>
          <a:p>
            <a:pPr algn="just"/>
            <a:r>
              <a:rPr lang="en-US" sz="2000" b="1">
                <a:solidFill>
                  <a:srgbClr val="C00000"/>
                </a:solidFill>
              </a:rPr>
              <a:t>- Menerbitkan SPM </a:t>
            </a:r>
          </a:p>
          <a:p>
            <a:pPr algn="just"/>
            <a:endParaRPr lang="en-US" sz="2000" b="1">
              <a:solidFill>
                <a:srgbClr val="C00000"/>
              </a:solidFill>
            </a:endParaRPr>
          </a:p>
        </p:txBody>
      </p:sp>
      <p:sp>
        <p:nvSpPr>
          <p:cNvPr id="32773" name="Oval 5"/>
          <p:cNvSpPr>
            <a:spLocks noChangeArrowheads="1"/>
          </p:cNvSpPr>
          <p:nvPr/>
        </p:nvSpPr>
        <p:spPr bwMode="auto">
          <a:xfrm>
            <a:off x="3440113" y="2982913"/>
            <a:ext cx="1914525" cy="869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C00000"/>
                </a:solidFill>
              </a:rPr>
              <a:t>Menetapkan</a:t>
            </a:r>
          </a:p>
          <a:p>
            <a:r>
              <a:rPr lang="en-US" sz="1800" b="1">
                <a:solidFill>
                  <a:srgbClr val="C00000"/>
                </a:solidFill>
              </a:rPr>
              <a:t>pejabat</a:t>
            </a:r>
          </a:p>
        </p:txBody>
      </p:sp>
      <p:sp>
        <p:nvSpPr>
          <p:cNvPr id="32774" name="Oval 6"/>
          <p:cNvSpPr>
            <a:spLocks noChangeArrowheads="1"/>
          </p:cNvSpPr>
          <p:nvPr/>
        </p:nvSpPr>
        <p:spPr bwMode="auto">
          <a:xfrm>
            <a:off x="3440113" y="1589088"/>
            <a:ext cx="1914525" cy="869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C00000"/>
                </a:solidFill>
              </a:rPr>
              <a:t>Menetapkan</a:t>
            </a:r>
          </a:p>
          <a:p>
            <a:r>
              <a:rPr lang="en-US" sz="1800" b="1">
                <a:solidFill>
                  <a:srgbClr val="C00000"/>
                </a:solidFill>
              </a:rPr>
              <a:t>Kebijakan 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250825" y="1216025"/>
            <a:ext cx="1719263" cy="2713038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solidFill>
                  <a:srgbClr val="FF3300"/>
                </a:solidFill>
              </a:rPr>
              <a:t>Kepala </a:t>
            </a:r>
          </a:p>
          <a:p>
            <a:r>
              <a:rPr lang="en-US" sz="3200" b="1">
                <a:solidFill>
                  <a:srgbClr val="FF3300"/>
                </a:solidFill>
              </a:rPr>
              <a:t>Daerah </a:t>
            </a:r>
          </a:p>
          <a:p>
            <a:r>
              <a:rPr lang="en-US" sz="3200" b="1">
                <a:solidFill>
                  <a:srgbClr val="FF3300"/>
                </a:solidFill>
              </a:rPr>
              <a:t>Selaku </a:t>
            </a:r>
          </a:p>
          <a:p>
            <a:r>
              <a:rPr lang="en-US" sz="3200" b="1">
                <a:solidFill>
                  <a:srgbClr val="FF3300"/>
                </a:solidFill>
              </a:rPr>
              <a:t>PKPKD</a:t>
            </a:r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 flipV="1">
            <a:off x="2003425" y="2024063"/>
            <a:ext cx="1327150" cy="696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003425" y="2743200"/>
            <a:ext cx="1349375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V="1">
            <a:off x="5399088" y="1589088"/>
            <a:ext cx="587375" cy="414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5399088" y="2024063"/>
            <a:ext cx="566737" cy="261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38300"/>
            <a:ext cx="7772400" cy="44577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/>
              <a:t>							</a:t>
            </a:r>
            <a:r>
              <a:rPr lang="en-US" sz="2000" b="1" dirty="0" err="1" smtClean="0"/>
              <a:t>Keuangan</a:t>
            </a:r>
            <a:r>
              <a:rPr lang="en-US" sz="2000" b="1" dirty="0" smtClean="0"/>
              <a:t> </a:t>
            </a:r>
          </a:p>
          <a:p>
            <a:pPr eaLnBrk="1" hangingPunct="1">
              <a:buFontTx/>
              <a:buNone/>
              <a:defRPr/>
            </a:pPr>
            <a:endParaRPr lang="en-US" sz="2000" b="1" dirty="0" smtClean="0"/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					PA / PB</a:t>
            </a:r>
          </a:p>
          <a:p>
            <a:pPr eaLnBrk="1" hangingPunct="1">
              <a:buFontTx/>
              <a:buNone/>
              <a:defRPr/>
            </a:pPr>
            <a:endParaRPr lang="en-US" sz="2000" b="1" dirty="0" smtClean="0"/>
          </a:p>
          <a:p>
            <a:pPr eaLnBrk="1" hangingPunct="1">
              <a:buFontTx/>
              <a:buNone/>
              <a:defRPr/>
            </a:pPr>
            <a:endParaRPr lang="en-US" sz="2000" b="1" dirty="0" smtClean="0"/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			</a:t>
            </a:r>
            <a:r>
              <a:rPr lang="en-US" sz="2000" b="1" dirty="0" err="1" smtClean="0"/>
              <a:t>Koordinator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pengelolaan</a:t>
            </a:r>
            <a:r>
              <a:rPr lang="en-US" sz="2000" b="1" dirty="0" smtClean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			</a:t>
            </a:r>
            <a:r>
              <a:rPr lang="en-US" sz="2000" b="1" dirty="0" err="1" smtClean="0"/>
              <a:t>Keuangan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daerah</a:t>
            </a:r>
            <a:r>
              <a:rPr lang="en-US" sz="2000" b="1" dirty="0" smtClean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</a:t>
            </a:r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			</a:t>
            </a:r>
            <a:r>
              <a:rPr lang="en-US" sz="2000" b="1" dirty="0" err="1" smtClean="0"/>
              <a:t>Pelimpahan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kekuasaan</a:t>
            </a:r>
            <a:r>
              <a:rPr lang="en-US" sz="2000" b="1" dirty="0" smtClean="0"/>
              <a:t>         </a:t>
            </a:r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			</a:t>
            </a:r>
            <a:r>
              <a:rPr lang="en-US" sz="2000" b="1" dirty="0" err="1" smtClean="0"/>
              <a:t>ditunjuk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en-US" sz="2000" b="1" dirty="0" smtClean="0"/>
              <a:t>					</a:t>
            </a:r>
            <a:r>
              <a:rPr lang="en-US" sz="2000" b="1" dirty="0" err="1" smtClean="0"/>
              <a:t>keputusan</a:t>
            </a:r>
            <a:r>
              <a:rPr lang="en-US" sz="2000" b="1" dirty="0" smtClean="0"/>
              <a:t> KDH	</a:t>
            </a:r>
            <a:endParaRPr lang="en-US" b="1" dirty="0" smtClean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D20614-FFB0-4144-8B51-F101CD044503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135313" y="1763713"/>
            <a:ext cx="1566862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C00000"/>
                </a:solidFill>
              </a:rPr>
              <a:t>PPKD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3135313" y="2503488"/>
            <a:ext cx="1566862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C00000"/>
                </a:solidFill>
              </a:rPr>
              <a:t>Kep. SKPD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44513" y="2046288"/>
            <a:ext cx="1719262" cy="587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solidFill>
                  <a:srgbClr val="C00000"/>
                </a:solidFill>
              </a:rPr>
              <a:t>KPKD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487363" y="4184650"/>
            <a:ext cx="1719262" cy="587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 u="sng">
                <a:solidFill>
                  <a:srgbClr val="C00000"/>
                </a:solidFill>
              </a:rPr>
              <a:t>KOORDINATOR</a:t>
            </a:r>
          </a:p>
          <a:p>
            <a:r>
              <a:rPr lang="en-US" sz="1800" b="1">
                <a:solidFill>
                  <a:srgbClr val="C00000"/>
                </a:solidFill>
              </a:rPr>
              <a:t>SEKDA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V="1">
            <a:off x="2281238" y="1938338"/>
            <a:ext cx="766762" cy="357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2243138" y="2308225"/>
            <a:ext cx="827087" cy="347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4746625" y="19812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4702175" y="2720975"/>
            <a:ext cx="1241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V="1">
            <a:off x="2243138" y="3832225"/>
            <a:ext cx="1871662" cy="696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2243138" y="4529138"/>
            <a:ext cx="1893887" cy="41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1284288" y="2720975"/>
            <a:ext cx="0" cy="1306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14500"/>
            <a:ext cx="8458200" cy="4819650"/>
          </a:xfrm>
        </p:spPr>
        <p:txBody>
          <a:bodyPr/>
          <a:lstStyle/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Menyusun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kebijakan</a:t>
            </a:r>
            <a:r>
              <a:rPr lang="en-US" sz="2000" b="1" dirty="0" smtClean="0"/>
              <a:t> PKD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Menyusun</a:t>
            </a:r>
            <a:r>
              <a:rPr lang="en-US" sz="2000" b="1" dirty="0" smtClean="0"/>
              <a:t> RAPBD/ P-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smtClean="0"/>
              <a:t>RAPBD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pungutan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Pendapatan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daerah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fungsi</a:t>
            </a:r>
            <a:r>
              <a:rPr lang="en-US" sz="2000" b="1" dirty="0" smtClean="0"/>
              <a:t> BUD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Menyusun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keuangan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tugas</a:t>
            </a:r>
            <a:r>
              <a:rPr lang="en-US" sz="2000" b="1" dirty="0" smtClean="0"/>
              <a:t> </a:t>
            </a:r>
          </a:p>
          <a:p>
            <a:pPr marL="4676775" eaLnBrk="1" hangingPunct="1">
              <a:buFontTx/>
              <a:buNone/>
              <a:defRPr/>
            </a:pPr>
            <a:r>
              <a:rPr lang="en-US" sz="2000" b="1" dirty="0" err="1" smtClean="0"/>
              <a:t>lainnya</a:t>
            </a:r>
            <a:r>
              <a:rPr lang="en-US" sz="2000" b="1" dirty="0" smtClean="0"/>
              <a:t>. 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654CE-FF30-48FE-A848-28A769E50BFB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61938" y="2852738"/>
            <a:ext cx="2676525" cy="15446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solidFill>
                  <a:srgbClr val="C00000"/>
                </a:solidFill>
              </a:rPr>
              <a:t>Tugas</a:t>
            </a:r>
          </a:p>
          <a:p>
            <a:r>
              <a:rPr lang="en-US" sz="3200" b="1">
                <a:solidFill>
                  <a:srgbClr val="C00000"/>
                </a:solidFill>
              </a:rPr>
              <a:t>PPKD</a:t>
            </a:r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V="1">
            <a:off x="2917825" y="1943100"/>
            <a:ext cx="2122488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 flipV="1">
            <a:off x="2917825" y="3033713"/>
            <a:ext cx="1989138" cy="493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2917825" y="3548063"/>
            <a:ext cx="1893888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2917825" y="3570288"/>
            <a:ext cx="1935163" cy="892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2895600" y="3570288"/>
            <a:ext cx="2011363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2895600" y="3592513"/>
            <a:ext cx="2011363" cy="1965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EFEB7C-1DCA-47C4-8702-52A3E064CBCB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4416425" y="1611313"/>
            <a:ext cx="4727575" cy="4527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</a:t>
            </a: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Menyiapkan anggaran kas </a:t>
            </a:r>
          </a:p>
          <a:p>
            <a:pPr algn="just">
              <a:defRPr/>
            </a:pPr>
            <a:endParaRPr lang="en-US" sz="2400" b="1">
              <a:solidFill>
                <a:schemeClr val="tx2">
                  <a:lumMod val="25000"/>
                </a:schemeClr>
              </a:solidFill>
              <a:cs typeface="+mn-cs"/>
            </a:endParaRPr>
          </a:p>
          <a:p>
            <a:pPr algn="just"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- Menyiapkan SPD</a:t>
            </a:r>
          </a:p>
          <a:p>
            <a:pPr algn="just">
              <a:defRPr/>
            </a:pPr>
            <a:endParaRPr lang="en-US" sz="2400" b="1">
              <a:solidFill>
                <a:schemeClr val="tx2">
                  <a:lumMod val="25000"/>
                </a:schemeClr>
              </a:solidFill>
              <a:cs typeface="+mn-cs"/>
            </a:endParaRPr>
          </a:p>
          <a:p>
            <a:pPr algn="just"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- Menerbitkan SPPD (SP2D)</a:t>
            </a:r>
          </a:p>
          <a:p>
            <a:pPr algn="just">
              <a:defRPr/>
            </a:pPr>
            <a:endParaRPr lang="en-US" sz="2400" b="1">
              <a:solidFill>
                <a:schemeClr val="tx2">
                  <a:lumMod val="25000"/>
                </a:schemeClr>
              </a:solidFill>
              <a:cs typeface="+mn-cs"/>
            </a:endParaRPr>
          </a:p>
          <a:p>
            <a:pPr algn="just"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- Menyimpan seluruh bukti asli </a:t>
            </a:r>
          </a:p>
          <a:p>
            <a:pPr algn="just"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  kepemilikan  kekayaan daerah 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57200" y="752475"/>
            <a:ext cx="3052763" cy="1719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Tugas </a:t>
            </a:r>
          </a:p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Kuasa BUD</a:t>
            </a:r>
          </a:p>
        </p:txBody>
      </p:sp>
      <p:sp>
        <p:nvSpPr>
          <p:cNvPr id="35845" name="Line 6"/>
          <p:cNvSpPr>
            <a:spLocks noChangeShapeType="1"/>
          </p:cNvSpPr>
          <p:nvPr/>
        </p:nvSpPr>
        <p:spPr bwMode="auto">
          <a:xfrm>
            <a:off x="3509963" y="1639888"/>
            <a:ext cx="906462" cy="20177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955800"/>
            <a:ext cx="7772400" cy="4114800"/>
          </a:xfrm>
        </p:spPr>
        <p:txBody>
          <a:bodyPr/>
          <a:lstStyle/>
          <a:p>
            <a:pPr marL="2174875" eaLnBrk="1" hangingPunct="1">
              <a:buFontTx/>
              <a:buNone/>
              <a:defRPr/>
            </a:pPr>
            <a:r>
              <a:rPr lang="en-US" sz="2400" dirty="0" smtClean="0"/>
              <a:t>- </a:t>
            </a:r>
            <a:r>
              <a:rPr lang="en-US" sz="2400" b="1" dirty="0" err="1" smtClean="0"/>
              <a:t>Menyusun</a:t>
            </a:r>
            <a:r>
              <a:rPr lang="en-US" sz="2400" b="1" dirty="0" smtClean="0"/>
              <a:t> RKA – SKPD</a:t>
            </a:r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- </a:t>
            </a:r>
            <a:r>
              <a:rPr lang="en-US" sz="2400" b="1" dirty="0" err="1" smtClean="0"/>
              <a:t>Menyusun</a:t>
            </a:r>
            <a:r>
              <a:rPr lang="en-US" sz="2400" b="1" dirty="0" smtClean="0"/>
              <a:t> DPA - SKPD</a:t>
            </a:r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- </a:t>
            </a:r>
            <a:r>
              <a:rPr lang="en-US" sz="2400" b="1" dirty="0" err="1" smtClean="0"/>
              <a:t>Melaksanakan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anggaran</a:t>
            </a:r>
            <a:r>
              <a:rPr lang="en-US" sz="2400" b="1" dirty="0" smtClean="0"/>
              <a:t> </a:t>
            </a:r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- </a:t>
            </a:r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pengujian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atas</a:t>
            </a:r>
            <a:endParaRPr lang="en-US" sz="2400" b="1" dirty="0" smtClean="0"/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  </a:t>
            </a:r>
            <a:r>
              <a:rPr lang="en-US" sz="2400" b="1" dirty="0" err="1" smtClean="0"/>
              <a:t>tagihan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memerintahkan</a:t>
            </a:r>
            <a:r>
              <a:rPr lang="en-US" sz="2400" b="1" dirty="0" smtClean="0"/>
              <a:t> </a:t>
            </a:r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  </a:t>
            </a:r>
            <a:r>
              <a:rPr lang="en-US" sz="2400" b="1" dirty="0" err="1" smtClean="0"/>
              <a:t>pembayaran</a:t>
            </a:r>
            <a:r>
              <a:rPr lang="en-US" sz="2400" b="1" dirty="0" smtClean="0"/>
              <a:t> SPM</a:t>
            </a:r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- </a:t>
            </a:r>
            <a:r>
              <a:rPr lang="en-US" sz="2400" b="1" dirty="0" err="1" smtClean="0"/>
              <a:t>Menyusun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melaporkan</a:t>
            </a:r>
            <a:r>
              <a:rPr lang="en-US" sz="2400" b="1" dirty="0" smtClean="0"/>
              <a:t> </a:t>
            </a:r>
          </a:p>
          <a:p>
            <a:pPr marL="2174875" eaLnBrk="1" hangingPunct="1">
              <a:buFontTx/>
              <a:buNone/>
              <a:defRPr/>
            </a:pPr>
            <a:r>
              <a:rPr lang="en-US" sz="2400" b="1" dirty="0" smtClean="0"/>
              <a:t>  </a:t>
            </a:r>
            <a:r>
              <a:rPr lang="en-US" sz="2400" b="1" dirty="0" err="1" smtClean="0"/>
              <a:t>Laporan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Keuangan</a:t>
            </a:r>
            <a:r>
              <a:rPr lang="en-US" sz="2400" b="1" dirty="0" smtClean="0"/>
              <a:t> </a:t>
            </a:r>
          </a:p>
          <a:p>
            <a:pPr marL="2174875" eaLnBrk="1" hangingPunct="1">
              <a:buFontTx/>
              <a:buNone/>
              <a:defRPr/>
            </a:pPr>
            <a:endParaRPr lang="en-US" sz="2800" b="1" dirty="0" smtClean="0"/>
          </a:p>
          <a:p>
            <a:pPr marL="2174875" eaLnBrk="1" hangingPunct="1">
              <a:buFontTx/>
              <a:buNone/>
              <a:defRPr/>
            </a:pPr>
            <a:endParaRPr lang="en-US" b="1" dirty="0" smtClean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25F49-FCF4-4117-85E3-A1D1CD901088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36868" name="Rectangle 8"/>
          <p:cNvSpPr>
            <a:spLocks noChangeArrowheads="1"/>
          </p:cNvSpPr>
          <p:nvPr/>
        </p:nvSpPr>
        <p:spPr bwMode="auto">
          <a:xfrm>
            <a:off x="1241425" y="1436688"/>
            <a:ext cx="7467600" cy="472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0" y="974725"/>
            <a:ext cx="3773488" cy="13287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800" b="1">
                <a:solidFill>
                  <a:schemeClr val="tx2">
                    <a:lumMod val="25000"/>
                  </a:schemeClr>
                </a:solidFill>
                <a:cs typeface="+mn-cs"/>
              </a:rPr>
              <a:t>Tugas &amp; Wewenang</a:t>
            </a:r>
          </a:p>
          <a:p>
            <a:pPr>
              <a:defRPr/>
            </a:pPr>
            <a:r>
              <a:rPr lang="en-US" sz="2800" b="1">
                <a:solidFill>
                  <a:schemeClr val="tx2">
                    <a:lumMod val="25000"/>
                  </a:schemeClr>
                </a:solidFill>
                <a:cs typeface="+mn-cs"/>
              </a:rPr>
              <a:t>Kep SKPD(PA/PB)</a:t>
            </a: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89C69-4D0B-419F-8C28-ABEECA70C4F4}" type="slidenum">
              <a:rPr lang="en-US"/>
              <a:pPr/>
              <a:t>17</a:t>
            </a:fld>
            <a:endParaRPr lang="en-US"/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231775" y="222250"/>
            <a:ext cx="8404225" cy="6061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7225" y="1049338"/>
            <a:ext cx="7772400" cy="45243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000" dirty="0"/>
              <a:t>	</a:t>
            </a:r>
            <a:r>
              <a:rPr lang="en-US" sz="1600" dirty="0"/>
              <a:t>KDH 		</a:t>
            </a:r>
            <a:r>
              <a:rPr lang="en-US" sz="1600" dirty="0" smtClean="0"/>
              <a:t>    PKPKD</a:t>
            </a:r>
            <a:r>
              <a:rPr lang="en-US" sz="1600" dirty="0"/>
              <a:t>/ </a:t>
            </a:r>
            <a:r>
              <a:rPr lang="en-US" sz="1600" dirty="0" err="1"/>
              <a:t>Gub</a:t>
            </a:r>
            <a:r>
              <a:rPr lang="en-US" sz="1600" dirty="0"/>
              <a:t>/ </a:t>
            </a:r>
            <a:r>
              <a:rPr lang="en-US" sz="1600" dirty="0" err="1"/>
              <a:t>Bup</a:t>
            </a:r>
            <a:r>
              <a:rPr lang="en-US" sz="1600" dirty="0"/>
              <a:t>/ </a:t>
            </a:r>
            <a:r>
              <a:rPr lang="en-US" sz="1600" dirty="0" err="1"/>
              <a:t>Walikota</a:t>
            </a: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  <a:r>
              <a:rPr lang="en-US" sz="1600" dirty="0" err="1"/>
              <a:t>Sekda</a:t>
            </a:r>
            <a:r>
              <a:rPr lang="en-US" sz="1600" dirty="0"/>
              <a:t> 		</a:t>
            </a:r>
            <a:r>
              <a:rPr lang="en-US" sz="1600" dirty="0" err="1"/>
              <a:t>Koordinator</a:t>
            </a:r>
            <a:r>
              <a:rPr lang="en-US" sz="1600" dirty="0"/>
              <a:t> 		KPKD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PPKD		</a:t>
            </a:r>
            <a:r>
              <a:rPr lang="en-US" sz="1600" dirty="0" err="1"/>
              <a:t>Kabag</a:t>
            </a:r>
            <a:r>
              <a:rPr lang="en-US" sz="1600" dirty="0"/>
              <a:t>/ </a:t>
            </a:r>
            <a:r>
              <a:rPr lang="en-US" sz="1600" dirty="0" err="1"/>
              <a:t>Karo</a:t>
            </a:r>
            <a:r>
              <a:rPr lang="en-US" sz="1600" dirty="0"/>
              <a:t>/ </a:t>
            </a:r>
            <a:r>
              <a:rPr lang="en-US" sz="1600" dirty="0" err="1"/>
              <a:t>Kadin</a:t>
            </a:r>
            <a:r>
              <a:rPr lang="en-US" sz="1600" dirty="0"/>
              <a:t>/ </a:t>
            </a:r>
            <a:r>
              <a:rPr lang="en-US" sz="1600" dirty="0" err="1"/>
              <a:t>Kaban</a:t>
            </a:r>
            <a:r>
              <a:rPr lang="en-US" sz="1600" dirty="0"/>
              <a:t>  </a:t>
            </a:r>
            <a:r>
              <a:rPr lang="en-US" sz="1600" dirty="0" err="1"/>
              <a:t>keuangan</a:t>
            </a:r>
            <a:r>
              <a:rPr lang="en-US" sz="16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	(</a:t>
            </a:r>
            <a:r>
              <a:rPr lang="en-US" sz="1600" dirty="0" err="1"/>
              <a:t>daerah</a:t>
            </a:r>
            <a:r>
              <a:rPr lang="en-US" sz="1600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     SKPD </a:t>
            </a:r>
            <a:r>
              <a:rPr lang="en-US" sz="1600" dirty="0" smtClean="0"/>
              <a:t>         </a:t>
            </a:r>
            <a:r>
              <a:rPr lang="en-US" sz="1600" dirty="0" err="1" smtClean="0"/>
              <a:t>Kadin</a:t>
            </a:r>
            <a:r>
              <a:rPr lang="en-US" sz="1600" dirty="0"/>
              <a:t>/ </a:t>
            </a:r>
            <a:r>
              <a:rPr lang="en-US" sz="1600" dirty="0" err="1"/>
              <a:t>Kaban</a:t>
            </a:r>
            <a:r>
              <a:rPr lang="en-US" sz="1600" dirty="0"/>
              <a:t>/ </a:t>
            </a:r>
            <a:r>
              <a:rPr lang="en-US" sz="1600" dirty="0" err="1"/>
              <a:t>Kakan</a:t>
            </a:r>
            <a:r>
              <a:rPr lang="en-US" sz="1600" dirty="0"/>
              <a:t>/ </a:t>
            </a:r>
            <a:r>
              <a:rPr lang="en-US" sz="1600" dirty="0" err="1"/>
              <a:t>Setda</a:t>
            </a:r>
            <a:r>
              <a:rPr lang="en-US" sz="1600" dirty="0"/>
              <a:t>/</a:t>
            </a:r>
            <a:r>
              <a:rPr lang="en-US" sz="1600" dirty="0" err="1"/>
              <a:t>Setwan</a:t>
            </a:r>
            <a:r>
              <a:rPr lang="en-US" sz="1600" dirty="0"/>
              <a:t>/</a:t>
            </a:r>
            <a:r>
              <a:rPr lang="en-US" sz="1600" dirty="0" err="1"/>
              <a:t>Camat</a:t>
            </a:r>
            <a:r>
              <a:rPr lang="en-US" sz="1600" dirty="0"/>
              <a:t>/</a:t>
            </a:r>
            <a:r>
              <a:rPr lang="en-US" sz="1600" dirty="0" err="1"/>
              <a:t>dsb</a:t>
            </a:r>
            <a:r>
              <a:rPr lang="en-US" sz="1600" dirty="0"/>
              <a:t> (PA/PB)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	</a:t>
            </a:r>
            <a:r>
              <a:rPr lang="en-US" sz="1600" dirty="0" err="1"/>
              <a:t>Kuasa</a:t>
            </a:r>
            <a:r>
              <a:rPr lang="en-US" sz="1600" dirty="0"/>
              <a:t> 		</a:t>
            </a:r>
            <a:r>
              <a:rPr lang="en-US" sz="1600" dirty="0" err="1"/>
              <a:t>Kasubdin</a:t>
            </a:r>
            <a:r>
              <a:rPr lang="en-US" sz="1600" dirty="0"/>
              <a:t>/ </a:t>
            </a:r>
            <a:r>
              <a:rPr lang="en-US" sz="1600" dirty="0" err="1"/>
              <a:t>Kabid</a:t>
            </a:r>
            <a:r>
              <a:rPr lang="en-US" sz="1600" dirty="0"/>
              <a:t>/ </a:t>
            </a:r>
            <a:r>
              <a:rPr lang="en-US" sz="1600" dirty="0" err="1"/>
              <a:t>dsb</a:t>
            </a: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	PA / PB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	PPTK		Unit </a:t>
            </a:r>
            <a:r>
              <a:rPr lang="en-US" sz="1600" dirty="0" err="1"/>
              <a:t>kerja</a:t>
            </a:r>
            <a:r>
              <a:rPr lang="en-US" sz="1600" dirty="0"/>
              <a:t> SKPD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</a:t>
            </a:r>
            <a:r>
              <a:rPr lang="en-US" sz="1600" dirty="0" err="1"/>
              <a:t>Pejabat</a:t>
            </a:r>
            <a:r>
              <a:rPr lang="en-US" sz="1600" dirty="0"/>
              <a:t> </a:t>
            </a:r>
            <a:r>
              <a:rPr lang="en-US" sz="1600" dirty="0" err="1"/>
              <a:t>Penatausahaan</a:t>
            </a:r>
            <a:r>
              <a:rPr lang="en-US" sz="1600" dirty="0"/>
              <a:t> </a:t>
            </a:r>
            <a:r>
              <a:rPr lang="en-US" sz="1600" dirty="0" err="1"/>
              <a:t>Keuangan</a:t>
            </a:r>
            <a:r>
              <a:rPr lang="en-US" sz="1600" dirty="0"/>
              <a:t> (PPK)-SKPD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		 </a:t>
            </a:r>
            <a:r>
              <a:rPr lang="en-US" sz="1600" dirty="0" smtClean="0"/>
              <a:t>   </a:t>
            </a:r>
            <a:r>
              <a:rPr lang="en-US" sz="1600" dirty="0" err="1" smtClean="0"/>
              <a:t>Penerimaan</a:t>
            </a:r>
            <a:r>
              <a:rPr lang="en-US" sz="1600" dirty="0" smtClean="0"/>
              <a:t> </a:t>
            </a:r>
            <a:endParaRPr lang="en-US" sz="1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</a:t>
            </a:r>
            <a:r>
              <a:rPr lang="en-US" sz="1600" dirty="0" err="1"/>
              <a:t>Bendahara</a:t>
            </a:r>
            <a:r>
              <a:rPr lang="en-US" sz="1600" dirty="0"/>
              <a:t> 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		 </a:t>
            </a:r>
            <a:r>
              <a:rPr lang="en-US" sz="1600" dirty="0" smtClean="0"/>
              <a:t>  </a:t>
            </a:r>
            <a:r>
              <a:rPr lang="en-US" sz="1600" dirty="0" err="1" smtClean="0"/>
              <a:t>Pengeluaran</a:t>
            </a:r>
            <a:r>
              <a:rPr lang="en-US" sz="1600" dirty="0" smtClean="0"/>
              <a:t> </a:t>
            </a:r>
            <a:r>
              <a:rPr lang="en-US" sz="16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600" dirty="0"/>
              <a:t>		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1296988" y="1301750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1316038" y="1847850"/>
            <a:ext cx="0" cy="174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H="1">
            <a:off x="1306513" y="2289175"/>
            <a:ext cx="0" cy="652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1527175" y="1179513"/>
            <a:ext cx="104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1762125" y="1693863"/>
            <a:ext cx="1587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1679575" y="2170113"/>
            <a:ext cx="730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1536700" y="3286125"/>
            <a:ext cx="19050" cy="37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V="1">
            <a:off x="1643063" y="3100706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1552575" y="3668713"/>
            <a:ext cx="87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1382713" y="3306763"/>
            <a:ext cx="0" cy="1590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1387475" y="4879975"/>
            <a:ext cx="120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1138238" y="3292475"/>
            <a:ext cx="0" cy="2105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V="1">
            <a:off x="2233613" y="5289550"/>
            <a:ext cx="1295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3" name="Line 19"/>
          <p:cNvSpPr>
            <a:spLocks noChangeShapeType="1"/>
          </p:cNvSpPr>
          <p:nvPr/>
        </p:nvSpPr>
        <p:spPr bwMode="auto">
          <a:xfrm>
            <a:off x="2219325" y="5692775"/>
            <a:ext cx="125730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3305175" y="3636963"/>
            <a:ext cx="901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6" name="Line 22"/>
          <p:cNvSpPr>
            <a:spLocks noChangeShapeType="1"/>
          </p:cNvSpPr>
          <p:nvPr/>
        </p:nvSpPr>
        <p:spPr bwMode="auto">
          <a:xfrm>
            <a:off x="4810125" y="1693863"/>
            <a:ext cx="93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908050" y="484188"/>
            <a:ext cx="7140575" cy="501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800" b="1" dirty="0" err="1">
                <a:solidFill>
                  <a:schemeClr val="bg2"/>
                </a:solidFill>
              </a:rPr>
              <a:t>Hierarkis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Pengelola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Keuangan</a:t>
            </a:r>
            <a:r>
              <a:rPr lang="en-US" sz="2800" b="1" dirty="0">
                <a:solidFill>
                  <a:schemeClr val="bg2"/>
                </a:solidFill>
              </a:rPr>
              <a:t> Daerah</a:t>
            </a:r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>
            <a:off x="2024063" y="3713163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>
            <a:off x="2044700" y="4359275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12" name="Line 28"/>
          <p:cNvSpPr>
            <a:spLocks noChangeShapeType="1"/>
          </p:cNvSpPr>
          <p:nvPr/>
        </p:nvSpPr>
        <p:spPr bwMode="auto">
          <a:xfrm>
            <a:off x="3257550" y="4351338"/>
            <a:ext cx="901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14" name="Rectangle 30"/>
          <p:cNvSpPr>
            <a:spLocks noChangeArrowheads="1"/>
          </p:cNvSpPr>
          <p:nvPr/>
        </p:nvSpPr>
        <p:spPr bwMode="auto">
          <a:xfrm>
            <a:off x="2568575" y="2598738"/>
            <a:ext cx="14224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/>
            <a:r>
              <a:rPr lang="en-US" sz="1400">
                <a:solidFill>
                  <a:schemeClr val="tx1"/>
                </a:solidFill>
              </a:rPr>
              <a:t>KUASA BUD</a:t>
            </a:r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 flipH="1">
            <a:off x="1408113" y="2293938"/>
            <a:ext cx="0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>
            <a:off x="1421448" y="2744153"/>
            <a:ext cx="101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7"/>
          <p:cNvSpPr>
            <a:spLocks noChangeArrowheads="1"/>
          </p:cNvSpPr>
          <p:nvPr/>
        </p:nvSpPr>
        <p:spPr bwMode="auto">
          <a:xfrm>
            <a:off x="5551488" y="1184275"/>
            <a:ext cx="3094037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15" name="Rectangle 48"/>
          <p:cNvSpPr>
            <a:spLocks noChangeArrowheads="1"/>
          </p:cNvSpPr>
          <p:nvPr/>
        </p:nvSpPr>
        <p:spPr bwMode="auto">
          <a:xfrm>
            <a:off x="5551488" y="1676400"/>
            <a:ext cx="3094037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16" name="Rectangle 49"/>
          <p:cNvSpPr>
            <a:spLocks noChangeArrowheads="1"/>
          </p:cNvSpPr>
          <p:nvPr/>
        </p:nvSpPr>
        <p:spPr bwMode="auto">
          <a:xfrm>
            <a:off x="5551488" y="2111375"/>
            <a:ext cx="3094037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17" name="Rectangle 50"/>
          <p:cNvSpPr>
            <a:spLocks noChangeArrowheads="1"/>
          </p:cNvSpPr>
          <p:nvPr/>
        </p:nvSpPr>
        <p:spPr bwMode="auto">
          <a:xfrm>
            <a:off x="5551488" y="2936875"/>
            <a:ext cx="3094037" cy="2397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18" name="Rectangle 51"/>
          <p:cNvSpPr>
            <a:spLocks noChangeArrowheads="1"/>
          </p:cNvSpPr>
          <p:nvPr/>
        </p:nvSpPr>
        <p:spPr bwMode="auto">
          <a:xfrm>
            <a:off x="5551488" y="3408363"/>
            <a:ext cx="3094037" cy="239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19" name="Rectangle 52"/>
          <p:cNvSpPr>
            <a:spLocks noChangeArrowheads="1"/>
          </p:cNvSpPr>
          <p:nvPr/>
        </p:nvSpPr>
        <p:spPr bwMode="auto">
          <a:xfrm>
            <a:off x="5551488" y="3919538"/>
            <a:ext cx="3094037" cy="239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20" name="Rectangle 53"/>
          <p:cNvSpPr>
            <a:spLocks noChangeArrowheads="1"/>
          </p:cNvSpPr>
          <p:nvPr/>
        </p:nvSpPr>
        <p:spPr bwMode="auto">
          <a:xfrm>
            <a:off x="5551488" y="4332288"/>
            <a:ext cx="3094037" cy="239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21" name="Rectangle 54"/>
          <p:cNvSpPr>
            <a:spLocks noChangeArrowheads="1"/>
          </p:cNvSpPr>
          <p:nvPr/>
        </p:nvSpPr>
        <p:spPr bwMode="auto">
          <a:xfrm>
            <a:off x="5551488" y="4789488"/>
            <a:ext cx="3094037" cy="239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22" name="Rectangle 55"/>
          <p:cNvSpPr>
            <a:spLocks noChangeArrowheads="1"/>
          </p:cNvSpPr>
          <p:nvPr/>
        </p:nvSpPr>
        <p:spPr bwMode="auto">
          <a:xfrm>
            <a:off x="5551488" y="5116513"/>
            <a:ext cx="3094037" cy="479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38923" name="Rectangle 56"/>
          <p:cNvSpPr>
            <a:spLocks noChangeArrowheads="1"/>
          </p:cNvSpPr>
          <p:nvPr/>
        </p:nvSpPr>
        <p:spPr bwMode="auto">
          <a:xfrm>
            <a:off x="5551488" y="5718175"/>
            <a:ext cx="3094037" cy="758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>
              <a:solidFill>
                <a:srgbClr val="C00000"/>
              </a:solidFill>
            </a:endParaRPr>
          </a:p>
        </p:txBody>
      </p:sp>
      <p:sp>
        <p:nvSpPr>
          <p:cNvPr id="21546" name="Rectangle 42"/>
          <p:cNvSpPr>
            <a:spLocks noGrp="1" noChangeArrowheads="1"/>
          </p:cNvSpPr>
          <p:nvPr>
            <p:ph idx="1"/>
          </p:nvPr>
        </p:nvSpPr>
        <p:spPr>
          <a:xfrm>
            <a:off x="819150" y="1184275"/>
            <a:ext cx="7772400" cy="5292725"/>
          </a:xfrm>
        </p:spPr>
        <p:txBody>
          <a:bodyPr>
            <a:normAutofit fontScale="92500"/>
          </a:bodyPr>
          <a:lstStyle/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Pajak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daerah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6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Retribusi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daerah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6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Hasil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pengelolaan</a:t>
            </a:r>
            <a:r>
              <a:rPr lang="id-ID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kekayaan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daerah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yang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dipisahkan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6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Lain-lain PAD yang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syah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6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Dana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Bagi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Hasil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8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DAU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4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DAK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2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Hibah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20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Dana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Darurat</a:t>
            </a:r>
            <a:endParaRPr lang="en-US" sz="16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endParaRPr lang="en-US" sz="1800" b="1" dirty="0" smtClean="0">
              <a:solidFill>
                <a:schemeClr val="bg2">
                  <a:lumMod val="75000"/>
                </a:schemeClr>
              </a:solidFill>
              <a:effectLst/>
            </a:endParaRP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Lain-lain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pendapatan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yang</a:t>
            </a:r>
          </a:p>
          <a:p>
            <a:pPr marL="5207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ditetapkan</a:t>
            </a:r>
            <a:r>
              <a:rPr lang="en-US" sz="1600" b="1" dirty="0" smtClean="0">
                <a:solidFill>
                  <a:schemeClr val="bg2">
                    <a:lumMod val="75000"/>
                  </a:schemeClr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chemeClr val="bg2">
                    <a:lumMod val="75000"/>
                  </a:schemeClr>
                </a:solidFill>
                <a:effectLst/>
              </a:rPr>
              <a:t>Pemerint</a:t>
            </a:r>
            <a:r>
              <a:rPr lang="en-US" sz="1600" b="1" dirty="0" err="1" smtClean="0">
                <a:solidFill>
                  <a:schemeClr val="accent2"/>
                </a:solidFill>
                <a:effectLst/>
              </a:rPr>
              <a:t>ah</a:t>
            </a:r>
            <a:r>
              <a:rPr lang="en-US" sz="1600" b="1" dirty="0" smtClean="0">
                <a:solidFill>
                  <a:schemeClr val="accent2"/>
                </a:solidFill>
                <a:effectLst/>
              </a:rPr>
              <a:t> 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3358C-E1A8-4043-80EA-411D761B43F1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21547" name="Rectangle 43"/>
          <p:cNvSpPr>
            <a:spLocks noChangeArrowheads="1"/>
          </p:cNvSpPr>
          <p:nvPr/>
        </p:nvSpPr>
        <p:spPr bwMode="auto">
          <a:xfrm>
            <a:off x="1493838" y="2155825"/>
            <a:ext cx="2076450" cy="804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PAD</a:t>
            </a:r>
          </a:p>
        </p:txBody>
      </p:sp>
      <p:sp>
        <p:nvSpPr>
          <p:cNvPr id="21548" name="Rectangle 44"/>
          <p:cNvSpPr>
            <a:spLocks noChangeArrowheads="1"/>
          </p:cNvSpPr>
          <p:nvPr/>
        </p:nvSpPr>
        <p:spPr bwMode="auto">
          <a:xfrm>
            <a:off x="1493838" y="3679825"/>
            <a:ext cx="2076450" cy="804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Dana </a:t>
            </a:r>
          </a:p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Perimbangan </a:t>
            </a:r>
          </a:p>
        </p:txBody>
      </p:sp>
      <p:sp>
        <p:nvSpPr>
          <p:cNvPr id="21549" name="Rectangle 45"/>
          <p:cNvSpPr>
            <a:spLocks noChangeArrowheads="1"/>
          </p:cNvSpPr>
          <p:nvPr/>
        </p:nvSpPr>
        <p:spPr bwMode="auto">
          <a:xfrm>
            <a:off x="1493838" y="5116513"/>
            <a:ext cx="2076450" cy="8921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Lain-lain </a:t>
            </a:r>
          </a:p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Pendapatan </a:t>
            </a:r>
          </a:p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Daerah yang sah</a:t>
            </a:r>
          </a:p>
        </p:txBody>
      </p:sp>
      <p:sp>
        <p:nvSpPr>
          <p:cNvPr id="38929" name="Line 57"/>
          <p:cNvSpPr>
            <a:spLocks noChangeShapeType="1"/>
          </p:cNvSpPr>
          <p:nvPr/>
        </p:nvSpPr>
        <p:spPr bwMode="auto">
          <a:xfrm flipV="1">
            <a:off x="3657600" y="1450975"/>
            <a:ext cx="1787525" cy="111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0" name="Line 58"/>
          <p:cNvSpPr>
            <a:spLocks noChangeShapeType="1"/>
          </p:cNvSpPr>
          <p:nvPr/>
        </p:nvSpPr>
        <p:spPr bwMode="auto">
          <a:xfrm flipV="1">
            <a:off x="3657600" y="2111375"/>
            <a:ext cx="1785938" cy="4794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1" name="Line 59"/>
          <p:cNvSpPr>
            <a:spLocks noChangeShapeType="1"/>
          </p:cNvSpPr>
          <p:nvPr/>
        </p:nvSpPr>
        <p:spPr bwMode="auto">
          <a:xfrm flipV="1">
            <a:off x="3614738" y="2479675"/>
            <a:ext cx="186848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2" name="Line 60"/>
          <p:cNvSpPr>
            <a:spLocks noChangeShapeType="1"/>
          </p:cNvSpPr>
          <p:nvPr/>
        </p:nvSpPr>
        <p:spPr bwMode="auto">
          <a:xfrm>
            <a:off x="3592513" y="2590800"/>
            <a:ext cx="1851025" cy="481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3" name="Line 61"/>
          <p:cNvSpPr>
            <a:spLocks noChangeShapeType="1"/>
          </p:cNvSpPr>
          <p:nvPr/>
        </p:nvSpPr>
        <p:spPr bwMode="auto">
          <a:xfrm flipV="1">
            <a:off x="3657600" y="3559175"/>
            <a:ext cx="1824038" cy="555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4" name="Line 62"/>
          <p:cNvSpPr>
            <a:spLocks noChangeShapeType="1"/>
          </p:cNvSpPr>
          <p:nvPr/>
        </p:nvSpPr>
        <p:spPr bwMode="auto">
          <a:xfrm flipV="1">
            <a:off x="3614738" y="4092575"/>
            <a:ext cx="1828800" cy="4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5" name="Line 63"/>
          <p:cNvSpPr>
            <a:spLocks noChangeShapeType="1"/>
          </p:cNvSpPr>
          <p:nvPr/>
        </p:nvSpPr>
        <p:spPr bwMode="auto">
          <a:xfrm>
            <a:off x="3659188" y="4135438"/>
            <a:ext cx="1804987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6" name="Line 64"/>
          <p:cNvSpPr>
            <a:spLocks noChangeShapeType="1"/>
          </p:cNvSpPr>
          <p:nvPr/>
        </p:nvSpPr>
        <p:spPr bwMode="auto">
          <a:xfrm flipV="1">
            <a:off x="3657600" y="4899025"/>
            <a:ext cx="1806575" cy="696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7" name="Line 65"/>
          <p:cNvSpPr>
            <a:spLocks noChangeShapeType="1"/>
          </p:cNvSpPr>
          <p:nvPr/>
        </p:nvSpPr>
        <p:spPr bwMode="auto">
          <a:xfrm flipV="1">
            <a:off x="3657600" y="5464175"/>
            <a:ext cx="1785938" cy="131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8938" name="Line 66"/>
          <p:cNvSpPr>
            <a:spLocks noChangeShapeType="1"/>
          </p:cNvSpPr>
          <p:nvPr/>
        </p:nvSpPr>
        <p:spPr bwMode="auto">
          <a:xfrm>
            <a:off x="3657600" y="5616575"/>
            <a:ext cx="1785938" cy="449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8268B6-0D41-459E-A123-04F25EFAAD74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39939" name="Rectangle 63"/>
          <p:cNvSpPr>
            <a:spLocks noChangeArrowheads="1"/>
          </p:cNvSpPr>
          <p:nvPr/>
        </p:nvSpPr>
        <p:spPr bwMode="auto">
          <a:xfrm>
            <a:off x="468313" y="871538"/>
            <a:ext cx="8253412" cy="5819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4612" name="Rectangle 36"/>
          <p:cNvSpPr>
            <a:spLocks noChangeArrowheads="1"/>
          </p:cNvSpPr>
          <p:nvPr/>
        </p:nvSpPr>
        <p:spPr bwMode="auto">
          <a:xfrm>
            <a:off x="1089025" y="1104900"/>
            <a:ext cx="7097713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Diprioritaskan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Untuk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Melindungi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 </a:t>
            </a: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dan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Meningkatkan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Kualitas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</a:p>
          <a:p>
            <a:pPr>
              <a:defRPr/>
            </a:pP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Kehidupan</a:t>
            </a:r>
            <a:r>
              <a:rPr lang="en-US" sz="19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  <a:r>
              <a:rPr lang="en-US" sz="19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Masyarakat</a:t>
            </a:r>
            <a:endParaRPr lang="en-US" sz="1900" b="1" dirty="0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24613" name="Rectangle 37"/>
          <p:cNvSpPr>
            <a:spLocks noChangeArrowheads="1"/>
          </p:cNvSpPr>
          <p:nvPr/>
        </p:nvSpPr>
        <p:spPr bwMode="auto">
          <a:xfrm>
            <a:off x="849313" y="3389313"/>
            <a:ext cx="1349375" cy="828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800" b="1">
                <a:solidFill>
                  <a:schemeClr val="tx2">
                    <a:lumMod val="25000"/>
                  </a:schemeClr>
                </a:solidFill>
                <a:cs typeface="+mn-cs"/>
              </a:rPr>
              <a:t>Belanja </a:t>
            </a:r>
          </a:p>
          <a:p>
            <a:pPr>
              <a:defRPr/>
            </a:pPr>
            <a:r>
              <a:rPr lang="en-US" sz="2800" b="1">
                <a:solidFill>
                  <a:schemeClr val="tx2">
                    <a:lumMod val="25000"/>
                  </a:schemeClr>
                </a:solidFill>
                <a:cs typeface="+mn-cs"/>
              </a:rPr>
              <a:t>Daerah </a:t>
            </a:r>
          </a:p>
        </p:txBody>
      </p:sp>
      <p:sp>
        <p:nvSpPr>
          <p:cNvPr id="24614" name="Rectangle 38"/>
          <p:cNvSpPr>
            <a:spLocks noChangeArrowheads="1"/>
          </p:cNvSpPr>
          <p:nvPr/>
        </p:nvSpPr>
        <p:spPr bwMode="auto">
          <a:xfrm>
            <a:off x="3157538" y="2452688"/>
            <a:ext cx="1349375" cy="828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Urusan </a:t>
            </a:r>
          </a:p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wajib</a:t>
            </a:r>
          </a:p>
        </p:txBody>
      </p:sp>
      <p:sp>
        <p:nvSpPr>
          <p:cNvPr id="24615" name="Rectangle 39"/>
          <p:cNvSpPr>
            <a:spLocks noChangeArrowheads="1"/>
          </p:cNvSpPr>
          <p:nvPr/>
        </p:nvSpPr>
        <p:spPr bwMode="auto">
          <a:xfrm>
            <a:off x="6203950" y="1995488"/>
            <a:ext cx="1981200" cy="501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Peningkatan </a:t>
            </a:r>
          </a:p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Pelayanan dasar</a:t>
            </a:r>
          </a:p>
        </p:txBody>
      </p:sp>
      <p:sp>
        <p:nvSpPr>
          <p:cNvPr id="24616" name="Rectangle 40"/>
          <p:cNvSpPr>
            <a:spLocks noChangeArrowheads="1"/>
          </p:cNvSpPr>
          <p:nvPr/>
        </p:nvSpPr>
        <p:spPr bwMode="auto">
          <a:xfrm>
            <a:off x="6181725" y="2562225"/>
            <a:ext cx="1981200" cy="2619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Pedidikan </a:t>
            </a:r>
          </a:p>
        </p:txBody>
      </p:sp>
      <p:sp>
        <p:nvSpPr>
          <p:cNvPr id="24617" name="Rectangle 41"/>
          <p:cNvSpPr>
            <a:spLocks noChangeArrowheads="1"/>
          </p:cNvSpPr>
          <p:nvPr/>
        </p:nvSpPr>
        <p:spPr bwMode="auto">
          <a:xfrm>
            <a:off x="6180138" y="2911475"/>
            <a:ext cx="1981200" cy="284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Kesehatan </a:t>
            </a:r>
          </a:p>
        </p:txBody>
      </p:sp>
      <p:sp>
        <p:nvSpPr>
          <p:cNvPr id="24618" name="Rectangle 42"/>
          <p:cNvSpPr>
            <a:spLocks noChangeArrowheads="1"/>
          </p:cNvSpPr>
          <p:nvPr/>
        </p:nvSpPr>
        <p:spPr bwMode="auto">
          <a:xfrm>
            <a:off x="6203950" y="3281363"/>
            <a:ext cx="19812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Fasilitas sosial</a:t>
            </a:r>
          </a:p>
        </p:txBody>
      </p:sp>
      <p:sp>
        <p:nvSpPr>
          <p:cNvPr id="24619" name="Rectangle 43"/>
          <p:cNvSpPr>
            <a:spLocks noChangeArrowheads="1"/>
          </p:cNvSpPr>
          <p:nvPr/>
        </p:nvSpPr>
        <p:spPr bwMode="auto">
          <a:xfrm>
            <a:off x="6203950" y="3629025"/>
            <a:ext cx="1981200" cy="2619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Fasilitas umum</a:t>
            </a:r>
          </a:p>
        </p:txBody>
      </p:sp>
      <p:sp>
        <p:nvSpPr>
          <p:cNvPr id="24620" name="Rectangle 44"/>
          <p:cNvSpPr>
            <a:spLocks noChangeArrowheads="1"/>
          </p:cNvSpPr>
          <p:nvPr/>
        </p:nvSpPr>
        <p:spPr bwMode="auto">
          <a:xfrm>
            <a:off x="6203950" y="3956050"/>
            <a:ext cx="1981200" cy="782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Mengembangkan</a:t>
            </a:r>
          </a:p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 sistem jaminan </a:t>
            </a:r>
          </a:p>
          <a:p>
            <a:pPr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sosial</a:t>
            </a:r>
          </a:p>
        </p:txBody>
      </p:sp>
      <p:sp>
        <p:nvSpPr>
          <p:cNvPr id="24621" name="Rectangle 45"/>
          <p:cNvSpPr>
            <a:spLocks noChangeArrowheads="1"/>
          </p:cNvSpPr>
          <p:nvPr/>
        </p:nvSpPr>
        <p:spPr bwMode="auto">
          <a:xfrm>
            <a:off x="5194300" y="4851400"/>
            <a:ext cx="2990850" cy="1735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Potensi unggulan </a:t>
            </a:r>
          </a:p>
          <a:p>
            <a:pPr algn="just"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Kondisi/ kekhasan </a:t>
            </a:r>
          </a:p>
          <a:p>
            <a:pPr algn="just"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Daerah seperti : </a:t>
            </a:r>
          </a:p>
          <a:p>
            <a:pPr algn="just"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Pertambangan, perikanan, </a:t>
            </a:r>
          </a:p>
          <a:p>
            <a:pPr algn="just"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Pertanian, perkebunan, </a:t>
            </a:r>
          </a:p>
          <a:p>
            <a:pPr algn="just">
              <a:defRPr/>
            </a:pPr>
            <a:r>
              <a:rPr lang="en-US" sz="1600" b="1">
                <a:solidFill>
                  <a:schemeClr val="tx2">
                    <a:lumMod val="25000"/>
                  </a:schemeClr>
                </a:solidFill>
                <a:cs typeface="+mn-cs"/>
              </a:rPr>
              <a:t>Kehutananan dan pariwisata</a:t>
            </a:r>
          </a:p>
        </p:txBody>
      </p:sp>
      <p:sp>
        <p:nvSpPr>
          <p:cNvPr id="24622" name="Rectangle 46"/>
          <p:cNvSpPr>
            <a:spLocks noChangeArrowheads="1"/>
          </p:cNvSpPr>
          <p:nvPr/>
        </p:nvSpPr>
        <p:spPr bwMode="auto">
          <a:xfrm>
            <a:off x="773113" y="4741863"/>
            <a:ext cx="1501775" cy="828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Urusan </a:t>
            </a:r>
          </a:p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pemerintahan</a:t>
            </a:r>
          </a:p>
        </p:txBody>
      </p:sp>
      <p:sp>
        <p:nvSpPr>
          <p:cNvPr id="24623" name="Rectangle 47"/>
          <p:cNvSpPr>
            <a:spLocks noChangeArrowheads="1"/>
          </p:cNvSpPr>
          <p:nvPr/>
        </p:nvSpPr>
        <p:spPr bwMode="auto">
          <a:xfrm>
            <a:off x="3059113" y="4741863"/>
            <a:ext cx="1349375" cy="8286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Urusan </a:t>
            </a:r>
          </a:p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Pilihan </a:t>
            </a:r>
          </a:p>
        </p:txBody>
      </p:sp>
      <p:sp>
        <p:nvSpPr>
          <p:cNvPr id="39952" name="Line 48"/>
          <p:cNvSpPr>
            <a:spLocks noChangeShapeType="1"/>
          </p:cNvSpPr>
          <p:nvPr/>
        </p:nvSpPr>
        <p:spPr bwMode="auto">
          <a:xfrm flipV="1">
            <a:off x="3810000" y="190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3" name="Line 49"/>
          <p:cNvSpPr>
            <a:spLocks noChangeShapeType="1"/>
          </p:cNvSpPr>
          <p:nvPr/>
        </p:nvSpPr>
        <p:spPr bwMode="auto">
          <a:xfrm>
            <a:off x="5486400" y="2171700"/>
            <a:ext cx="0" cy="2171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4" name="Line 50"/>
          <p:cNvSpPr>
            <a:spLocks noChangeShapeType="1"/>
          </p:cNvSpPr>
          <p:nvPr/>
        </p:nvSpPr>
        <p:spPr bwMode="auto">
          <a:xfrm>
            <a:off x="4533900" y="2838450"/>
            <a:ext cx="933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5" name="Line 51"/>
          <p:cNvSpPr>
            <a:spLocks noChangeShapeType="1"/>
          </p:cNvSpPr>
          <p:nvPr/>
        </p:nvSpPr>
        <p:spPr bwMode="auto">
          <a:xfrm>
            <a:off x="5505450" y="2171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6" name="Line 52"/>
          <p:cNvSpPr>
            <a:spLocks noChangeShapeType="1"/>
          </p:cNvSpPr>
          <p:nvPr/>
        </p:nvSpPr>
        <p:spPr bwMode="auto">
          <a:xfrm>
            <a:off x="5505450" y="26479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7" name="Line 53"/>
          <p:cNvSpPr>
            <a:spLocks noChangeShapeType="1"/>
          </p:cNvSpPr>
          <p:nvPr/>
        </p:nvSpPr>
        <p:spPr bwMode="auto">
          <a:xfrm>
            <a:off x="5505450" y="2971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8" name="Line 54"/>
          <p:cNvSpPr>
            <a:spLocks noChangeShapeType="1"/>
          </p:cNvSpPr>
          <p:nvPr/>
        </p:nvSpPr>
        <p:spPr bwMode="auto">
          <a:xfrm>
            <a:off x="5505450" y="33337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59" name="Line 55"/>
          <p:cNvSpPr>
            <a:spLocks noChangeShapeType="1"/>
          </p:cNvSpPr>
          <p:nvPr/>
        </p:nvSpPr>
        <p:spPr bwMode="auto">
          <a:xfrm>
            <a:off x="5505450" y="37147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0" name="Line 56"/>
          <p:cNvSpPr>
            <a:spLocks noChangeShapeType="1"/>
          </p:cNvSpPr>
          <p:nvPr/>
        </p:nvSpPr>
        <p:spPr bwMode="auto">
          <a:xfrm>
            <a:off x="5505450" y="432435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1" name="Line 58"/>
          <p:cNvSpPr>
            <a:spLocks noChangeShapeType="1"/>
          </p:cNvSpPr>
          <p:nvPr/>
        </p:nvSpPr>
        <p:spPr bwMode="auto">
          <a:xfrm>
            <a:off x="2667000" y="2743200"/>
            <a:ext cx="0" cy="2400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2" name="Line 59"/>
          <p:cNvSpPr>
            <a:spLocks noChangeShapeType="1"/>
          </p:cNvSpPr>
          <p:nvPr/>
        </p:nvSpPr>
        <p:spPr bwMode="auto">
          <a:xfrm>
            <a:off x="2209800" y="3771900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3" name="Line 60"/>
          <p:cNvSpPr>
            <a:spLocks noChangeShapeType="1"/>
          </p:cNvSpPr>
          <p:nvPr/>
        </p:nvSpPr>
        <p:spPr bwMode="auto">
          <a:xfrm>
            <a:off x="2686050" y="2743200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4" name="Line 61"/>
          <p:cNvSpPr>
            <a:spLocks noChangeShapeType="1"/>
          </p:cNvSpPr>
          <p:nvPr/>
        </p:nvSpPr>
        <p:spPr bwMode="auto">
          <a:xfrm>
            <a:off x="2686050" y="5124450"/>
            <a:ext cx="495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5" name="Line 62"/>
          <p:cNvSpPr>
            <a:spLocks noChangeShapeType="1"/>
          </p:cNvSpPr>
          <p:nvPr/>
        </p:nvSpPr>
        <p:spPr bwMode="auto">
          <a:xfrm flipV="1">
            <a:off x="146685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39966" name="Line 64"/>
          <p:cNvSpPr>
            <a:spLocks noChangeShapeType="1"/>
          </p:cNvSpPr>
          <p:nvPr/>
        </p:nvSpPr>
        <p:spPr bwMode="auto">
          <a:xfrm>
            <a:off x="4533900" y="512445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13" y="468085"/>
            <a:ext cx="4426857" cy="590247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1249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533400" y="35052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 </a:t>
            </a:r>
          </a:p>
        </p:txBody>
      </p:sp>
      <p:sp>
        <p:nvSpPr>
          <p:cNvPr id="7" name="Rectangle 3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A0554-E2CA-455F-877C-896F82A30A08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1143000" y="228600"/>
            <a:ext cx="6781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3200" b="1">
              <a:solidFill>
                <a:schemeClr val="tx1"/>
              </a:solidFill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0" y="1568450"/>
            <a:ext cx="91440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3600" b="1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  <a:p>
            <a:pPr>
              <a:defRPr/>
            </a:pPr>
            <a:endParaRPr lang="id-ID" sz="3600" b="1" dirty="0">
              <a:solidFill>
                <a:srgbClr val="FFFF00"/>
              </a:solidFill>
              <a:latin typeface="Comic Sans MS" pitchFamily="66" charset="0"/>
              <a:cs typeface="+mn-cs"/>
            </a:endParaRP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GAMBARAN UMUM</a:t>
            </a: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  <a:cs typeface="+mn-cs"/>
              </a:rPr>
              <a:t>PENGELOLAAN KEUANGAN DAERAH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chemeClr val="bg2">
                    <a:alpha val="43000"/>
                  </a:schemeClr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BERDASARKAN</a:t>
            </a: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PP NOMOR 58 TAHUN 2005</a:t>
            </a: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DAN</a:t>
            </a: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PERMENDAGRI NO 13 TH 2006</a:t>
            </a:r>
          </a:p>
          <a:p>
            <a:pPr>
              <a:defRPr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PERMENDAGRI NO 59 TH 2007</a:t>
            </a:r>
          </a:p>
          <a:p>
            <a:pPr>
              <a:defRPr/>
            </a:pPr>
            <a:r>
              <a:rPr lang="id-ID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PERMENDAGRI NO 21 TH 2011</a:t>
            </a:r>
          </a:p>
          <a:p>
            <a:pPr>
              <a:defRPr/>
            </a:pPr>
            <a:endParaRPr lang="id-ID" sz="2400" b="1" dirty="0">
              <a:solidFill>
                <a:srgbClr val="FFC000"/>
              </a:solidFill>
              <a:effectLst>
                <a:outerShdw blurRad="38100" dist="38100" dir="2700000" algn="tl">
                  <a:schemeClr val="bg2">
                    <a:alpha val="43000"/>
                  </a:schemeClr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en-US" sz="3600" b="1" dirty="0" err="1">
                <a:solidFill>
                  <a:srgbClr val="FFD757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Brush Script MT" pitchFamily="66" charset="0"/>
              </a:rPr>
              <a:t>Disampaikan</a:t>
            </a:r>
            <a:r>
              <a:rPr lang="en-US" sz="3600" b="1" dirty="0">
                <a:solidFill>
                  <a:srgbClr val="FFD757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Brush Script MT" pitchFamily="66" charset="0"/>
              </a:rPr>
              <a:t> </a:t>
            </a:r>
            <a:r>
              <a:rPr lang="en-US" sz="3600" b="1" dirty="0" err="1">
                <a:solidFill>
                  <a:srgbClr val="FFD757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Brush Script MT" pitchFamily="66" charset="0"/>
              </a:rPr>
              <a:t>oleh</a:t>
            </a:r>
            <a:endParaRPr lang="en-US" sz="3600" b="1" dirty="0">
              <a:solidFill>
                <a:srgbClr val="FFD757"/>
              </a:solidFill>
              <a:effectLst>
                <a:outerShdw blurRad="38100" dist="38100" dir="2700000" algn="tl">
                  <a:schemeClr val="bg2">
                    <a:alpha val="43000"/>
                  </a:schemeClr>
                </a:outerShdw>
              </a:effectLst>
              <a:latin typeface="Brush Script MT" pitchFamily="66" charset="0"/>
            </a:endParaRPr>
          </a:p>
          <a:p>
            <a:pPr>
              <a:defRPr/>
            </a:pPr>
            <a:r>
              <a:rPr lang="id-ID" sz="3600" b="1" dirty="0">
                <a:solidFill>
                  <a:srgbClr val="FFC000"/>
                </a:solidFill>
                <a:effectLst>
                  <a:outerShdw blurRad="38100" dist="38100" dir="2700000" algn="tl">
                    <a:schemeClr val="bg2">
                      <a:alpha val="43000"/>
                    </a:schemeClr>
                  </a:outerShdw>
                </a:effectLst>
                <a:latin typeface="Comic Sans MS" pitchFamily="66" charset="0"/>
              </a:rPr>
              <a:t>BIMANTARA, B.Sc.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chemeClr val="bg2">
                    <a:alpha val="43000"/>
                  </a:schemeClr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endParaRPr lang="en-US" sz="3600" b="1" dirty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defRPr/>
            </a:pPr>
            <a:endParaRPr lang="en-US" sz="36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22535" name="Rectangle 5"/>
          <p:cNvSpPr>
            <a:spLocks noChangeArrowheads="1"/>
          </p:cNvSpPr>
          <p:nvPr/>
        </p:nvSpPr>
        <p:spPr bwMode="auto">
          <a:xfrm>
            <a:off x="1081088" y="4738688"/>
            <a:ext cx="67373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BE5F0-4C70-42E1-BC81-CE8248B7F85F}" type="slidenum">
              <a:rPr lang="en-US">
                <a:solidFill>
                  <a:srgbClr val="FF0000"/>
                </a:solidFill>
              </a:rPr>
              <a:pPr/>
              <a:t>20</a:t>
            </a:fld>
            <a:endParaRPr lang="en-US">
              <a:solidFill>
                <a:srgbClr val="FF0000"/>
              </a:solidFill>
            </a:endParaRPr>
          </a:p>
        </p:txBody>
      </p:sp>
      <p:sp>
        <p:nvSpPr>
          <p:cNvPr id="26630" name="AutoShape 6"/>
          <p:cNvSpPr>
            <a:spLocks noChangeAspect="1" noChangeArrowheads="1" noTextEdit="1"/>
          </p:cNvSpPr>
          <p:nvPr/>
        </p:nvSpPr>
        <p:spPr bwMode="auto">
          <a:xfrm>
            <a:off x="457200" y="1457325"/>
            <a:ext cx="8229600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cxnSp>
        <p:nvCxnSpPr>
          <p:cNvPr id="26677" name="_s26677"/>
          <p:cNvCxnSpPr>
            <a:cxnSpLocks noChangeShapeType="1"/>
            <a:stCxn id="26676" idx="0"/>
            <a:endCxn id="26632" idx="2"/>
          </p:cNvCxnSpPr>
          <p:nvPr/>
        </p:nvCxnSpPr>
        <p:spPr bwMode="auto">
          <a:xfrm rot="5400000" flipH="1">
            <a:off x="5526088" y="581025"/>
            <a:ext cx="255587" cy="3033713"/>
          </a:xfrm>
          <a:prstGeom prst="bentConnector3">
            <a:avLst>
              <a:gd name="adj1" fmla="val 4969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55" name="_s26655"/>
          <p:cNvCxnSpPr>
            <a:cxnSpLocks noChangeShapeType="1"/>
            <a:stCxn id="26654" idx="0"/>
            <a:endCxn id="26634" idx="2"/>
          </p:cNvCxnSpPr>
          <p:nvPr/>
        </p:nvCxnSpPr>
        <p:spPr bwMode="auto">
          <a:xfrm rot="5400000" flipH="1">
            <a:off x="2931319" y="2431257"/>
            <a:ext cx="257175" cy="871537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53" name="_s26653"/>
          <p:cNvCxnSpPr>
            <a:cxnSpLocks noChangeShapeType="1"/>
            <a:stCxn id="26652" idx="0"/>
            <a:endCxn id="26634" idx="2"/>
          </p:cNvCxnSpPr>
          <p:nvPr/>
        </p:nvCxnSpPr>
        <p:spPr bwMode="auto">
          <a:xfrm rot="16200000">
            <a:off x="1792288" y="2163763"/>
            <a:ext cx="257175" cy="1406525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48" name="_s26648"/>
          <p:cNvCxnSpPr>
            <a:cxnSpLocks noChangeShapeType="1"/>
            <a:stCxn id="26647" idx="0"/>
            <a:endCxn id="26632" idx="2"/>
          </p:cNvCxnSpPr>
          <p:nvPr/>
        </p:nvCxnSpPr>
        <p:spPr bwMode="auto">
          <a:xfrm rot="5400000" flipH="1">
            <a:off x="4010819" y="2096294"/>
            <a:ext cx="255587" cy="3175"/>
          </a:xfrm>
          <a:prstGeom prst="bentConnector3">
            <a:avLst>
              <a:gd name="adj1" fmla="val 4969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38" name="_s26638"/>
          <p:cNvCxnSpPr>
            <a:cxnSpLocks noChangeShapeType="1"/>
            <a:stCxn id="26635" idx="0"/>
            <a:endCxn id="26632" idx="2"/>
          </p:cNvCxnSpPr>
          <p:nvPr/>
        </p:nvCxnSpPr>
        <p:spPr bwMode="auto">
          <a:xfrm rot="5400000" flipH="1">
            <a:off x="4768850" y="1338263"/>
            <a:ext cx="255587" cy="1519238"/>
          </a:xfrm>
          <a:prstGeom prst="bentConnector3">
            <a:avLst>
              <a:gd name="adj1" fmla="val 4969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37" name="_s26637"/>
          <p:cNvCxnSpPr>
            <a:cxnSpLocks noChangeShapeType="1"/>
            <a:stCxn id="26634" idx="0"/>
            <a:endCxn id="26632" idx="2"/>
          </p:cNvCxnSpPr>
          <p:nvPr/>
        </p:nvCxnSpPr>
        <p:spPr bwMode="auto">
          <a:xfrm rot="16200000">
            <a:off x="3252788" y="1341438"/>
            <a:ext cx="255587" cy="1512887"/>
          </a:xfrm>
          <a:prstGeom prst="bentConnector3">
            <a:avLst>
              <a:gd name="adj1" fmla="val 4969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6636" name="_s26636"/>
          <p:cNvCxnSpPr>
            <a:cxnSpLocks noChangeShapeType="1"/>
            <a:stCxn id="26633" idx="0"/>
            <a:endCxn id="26632" idx="2"/>
          </p:cNvCxnSpPr>
          <p:nvPr/>
        </p:nvCxnSpPr>
        <p:spPr bwMode="auto">
          <a:xfrm rot="16200000">
            <a:off x="2494756" y="583407"/>
            <a:ext cx="255587" cy="3028950"/>
          </a:xfrm>
          <a:prstGeom prst="bentConnector3">
            <a:avLst>
              <a:gd name="adj1" fmla="val 49690"/>
            </a:avLst>
          </a:prstGeom>
          <a:ln w="2857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6632" name="_s26632"/>
          <p:cNvSpPr>
            <a:spLocks noChangeArrowheads="1" noTextEdit="1"/>
          </p:cNvSpPr>
          <p:nvPr/>
        </p:nvSpPr>
        <p:spPr bwMode="auto">
          <a:xfrm>
            <a:off x="2819400" y="1247775"/>
            <a:ext cx="2635250" cy="7223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2500" b="1">
                <a:solidFill>
                  <a:srgbClr val="FF0000"/>
                </a:solidFill>
              </a:rPr>
              <a:t>Klasifikasi </a:t>
            </a:r>
          </a:p>
          <a:p>
            <a:r>
              <a:rPr lang="en-US" sz="2500" b="1">
                <a:solidFill>
                  <a:srgbClr val="FF0000"/>
                </a:solidFill>
              </a:rPr>
              <a:t>Belanja </a:t>
            </a:r>
          </a:p>
        </p:txBody>
      </p:sp>
      <p:sp>
        <p:nvSpPr>
          <p:cNvPr id="26633" name="_s26633"/>
          <p:cNvSpPr>
            <a:spLocks noChangeArrowheads="1" noTextEdit="1"/>
          </p:cNvSpPr>
          <p:nvPr/>
        </p:nvSpPr>
        <p:spPr bwMode="auto">
          <a:xfrm>
            <a:off x="457200" y="2225675"/>
            <a:ext cx="1300163" cy="512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900" b="1">
                <a:solidFill>
                  <a:srgbClr val="FF0000"/>
                </a:solidFill>
              </a:rPr>
              <a:t>Organisasi </a:t>
            </a:r>
          </a:p>
        </p:txBody>
      </p:sp>
      <p:sp>
        <p:nvSpPr>
          <p:cNvPr id="26634" name="_s26634"/>
          <p:cNvSpPr>
            <a:spLocks noChangeArrowheads="1" noTextEdit="1"/>
          </p:cNvSpPr>
          <p:nvPr/>
        </p:nvSpPr>
        <p:spPr bwMode="auto">
          <a:xfrm>
            <a:off x="1973263" y="2225675"/>
            <a:ext cx="1300162" cy="512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900" b="1">
                <a:solidFill>
                  <a:srgbClr val="FF0000"/>
                </a:solidFill>
              </a:rPr>
              <a:t>Fungsi</a:t>
            </a:r>
          </a:p>
        </p:txBody>
      </p:sp>
      <p:sp>
        <p:nvSpPr>
          <p:cNvPr id="26635" name="_s26635"/>
          <p:cNvSpPr>
            <a:spLocks noChangeArrowheads="1" noTextEdit="1"/>
          </p:cNvSpPr>
          <p:nvPr/>
        </p:nvSpPr>
        <p:spPr bwMode="auto">
          <a:xfrm>
            <a:off x="5005388" y="2225675"/>
            <a:ext cx="1300162" cy="512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900" b="1">
                <a:solidFill>
                  <a:srgbClr val="FF0000"/>
                </a:solidFill>
              </a:rPr>
              <a:t>Kegiatan </a:t>
            </a:r>
          </a:p>
        </p:txBody>
      </p:sp>
      <p:sp>
        <p:nvSpPr>
          <p:cNvPr id="26647" name="_s26647"/>
          <p:cNvSpPr>
            <a:spLocks noChangeArrowheads="1" noTextEdit="1"/>
          </p:cNvSpPr>
          <p:nvPr/>
        </p:nvSpPr>
        <p:spPr bwMode="auto">
          <a:xfrm>
            <a:off x="3489325" y="2225675"/>
            <a:ext cx="1300163" cy="512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900" b="1">
                <a:solidFill>
                  <a:srgbClr val="FF0000"/>
                </a:solidFill>
              </a:rPr>
              <a:t>Program </a:t>
            </a:r>
          </a:p>
        </p:txBody>
      </p:sp>
      <p:sp>
        <p:nvSpPr>
          <p:cNvPr id="26652" name="_s26652"/>
          <p:cNvSpPr>
            <a:spLocks noChangeArrowheads="1" noTextEdit="1"/>
          </p:cNvSpPr>
          <p:nvPr/>
        </p:nvSpPr>
        <p:spPr bwMode="auto">
          <a:xfrm>
            <a:off x="320675" y="2995613"/>
            <a:ext cx="1793875" cy="8175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Urusan </a:t>
            </a:r>
          </a:p>
          <a:p>
            <a:r>
              <a:rPr lang="en-US" sz="1700" b="1">
                <a:solidFill>
                  <a:srgbClr val="FF0000"/>
                </a:solidFill>
              </a:rPr>
              <a:t>pemerintahan</a:t>
            </a:r>
          </a:p>
        </p:txBody>
      </p:sp>
      <p:sp>
        <p:nvSpPr>
          <p:cNvPr id="26654" name="_s26654"/>
          <p:cNvSpPr>
            <a:spLocks noChangeArrowheads="1" noTextEdit="1"/>
          </p:cNvSpPr>
          <p:nvPr/>
        </p:nvSpPr>
        <p:spPr bwMode="auto">
          <a:xfrm>
            <a:off x="2541588" y="2995613"/>
            <a:ext cx="1908175" cy="7985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Fungsi pegelolaan</a:t>
            </a:r>
          </a:p>
          <a:p>
            <a:r>
              <a:rPr lang="en-US" sz="1700" b="1">
                <a:solidFill>
                  <a:srgbClr val="FF0000"/>
                </a:solidFill>
              </a:rPr>
              <a:t>Keuangan negara</a:t>
            </a:r>
          </a:p>
        </p:txBody>
      </p:sp>
      <p:sp>
        <p:nvSpPr>
          <p:cNvPr id="26676" name="_s26676"/>
          <p:cNvSpPr>
            <a:spLocks noChangeArrowheads="1" noTextEdit="1"/>
          </p:cNvSpPr>
          <p:nvPr/>
        </p:nvSpPr>
        <p:spPr bwMode="auto">
          <a:xfrm>
            <a:off x="6521450" y="2225675"/>
            <a:ext cx="1298575" cy="512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900" b="1">
                <a:solidFill>
                  <a:srgbClr val="FF0000"/>
                </a:solidFill>
              </a:rPr>
              <a:t>Jenis</a:t>
            </a:r>
          </a:p>
        </p:txBody>
      </p:sp>
      <p:sp>
        <p:nvSpPr>
          <p:cNvPr id="26678" name="_s26678"/>
          <p:cNvSpPr>
            <a:spLocks noChangeArrowheads="1" noTextEdit="1"/>
          </p:cNvSpPr>
          <p:nvPr/>
        </p:nvSpPr>
        <p:spPr bwMode="auto">
          <a:xfrm>
            <a:off x="4852988" y="2995613"/>
            <a:ext cx="1757362" cy="5127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Bel. pegawai</a:t>
            </a:r>
          </a:p>
        </p:txBody>
      </p:sp>
      <p:sp>
        <p:nvSpPr>
          <p:cNvPr id="26680" name="_s26680"/>
          <p:cNvSpPr>
            <a:spLocks noChangeArrowheads="1" noTextEdit="1"/>
          </p:cNvSpPr>
          <p:nvPr/>
        </p:nvSpPr>
        <p:spPr bwMode="auto">
          <a:xfrm>
            <a:off x="7081838" y="2995613"/>
            <a:ext cx="2062162" cy="5127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Hibah </a:t>
            </a:r>
          </a:p>
        </p:txBody>
      </p:sp>
      <p:sp>
        <p:nvSpPr>
          <p:cNvPr id="26682" name="_s26682"/>
          <p:cNvSpPr>
            <a:spLocks noChangeArrowheads="1" noTextEdit="1"/>
          </p:cNvSpPr>
          <p:nvPr/>
        </p:nvSpPr>
        <p:spPr bwMode="auto">
          <a:xfrm>
            <a:off x="4856163" y="3763963"/>
            <a:ext cx="1754187" cy="5127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Bel. Barang dan </a:t>
            </a:r>
          </a:p>
          <a:p>
            <a:r>
              <a:rPr lang="en-US" sz="1700" b="1">
                <a:solidFill>
                  <a:srgbClr val="FF0000"/>
                </a:solidFill>
              </a:rPr>
              <a:t>jasa</a:t>
            </a:r>
          </a:p>
        </p:txBody>
      </p:sp>
      <p:sp>
        <p:nvSpPr>
          <p:cNvPr id="26684" name="_s26684"/>
          <p:cNvSpPr>
            <a:spLocks noChangeArrowheads="1" noTextEdit="1"/>
          </p:cNvSpPr>
          <p:nvPr/>
        </p:nvSpPr>
        <p:spPr bwMode="auto">
          <a:xfrm>
            <a:off x="7081838" y="3763963"/>
            <a:ext cx="2060575" cy="5127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Bantuan sosial</a:t>
            </a:r>
          </a:p>
        </p:txBody>
      </p:sp>
      <p:sp>
        <p:nvSpPr>
          <p:cNvPr id="26686" name="_s26686"/>
          <p:cNvSpPr>
            <a:spLocks noChangeArrowheads="1" noTextEdit="1"/>
          </p:cNvSpPr>
          <p:nvPr/>
        </p:nvSpPr>
        <p:spPr bwMode="auto">
          <a:xfrm>
            <a:off x="4852988" y="4532313"/>
            <a:ext cx="1757362" cy="5127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Bel. Modal</a:t>
            </a:r>
          </a:p>
        </p:txBody>
      </p:sp>
      <p:sp>
        <p:nvSpPr>
          <p:cNvPr id="26688" name="_s26688"/>
          <p:cNvSpPr>
            <a:spLocks noChangeArrowheads="1" noTextEdit="1"/>
          </p:cNvSpPr>
          <p:nvPr/>
        </p:nvSpPr>
        <p:spPr bwMode="auto">
          <a:xfrm>
            <a:off x="7081838" y="4532313"/>
            <a:ext cx="2062162" cy="7032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Bagi hasil dan </a:t>
            </a:r>
          </a:p>
          <a:p>
            <a:r>
              <a:rPr lang="en-US" sz="1700" b="1">
                <a:solidFill>
                  <a:srgbClr val="FF0000"/>
                </a:solidFill>
              </a:rPr>
              <a:t>bantuan </a:t>
            </a:r>
          </a:p>
          <a:p>
            <a:r>
              <a:rPr lang="en-US" sz="1700" b="1">
                <a:solidFill>
                  <a:srgbClr val="FF0000"/>
                </a:solidFill>
              </a:rPr>
              <a:t>keuangan </a:t>
            </a:r>
          </a:p>
        </p:txBody>
      </p:sp>
      <p:sp>
        <p:nvSpPr>
          <p:cNvPr id="26690" name="_s26690"/>
          <p:cNvSpPr>
            <a:spLocks noChangeArrowheads="1" noTextEdit="1"/>
          </p:cNvSpPr>
          <p:nvPr/>
        </p:nvSpPr>
        <p:spPr bwMode="auto">
          <a:xfrm>
            <a:off x="4856163" y="5416550"/>
            <a:ext cx="1754187" cy="5127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900" b="1">
                <a:solidFill>
                  <a:srgbClr val="FF0000"/>
                </a:solidFill>
              </a:rPr>
              <a:t>Bunga</a:t>
            </a:r>
          </a:p>
        </p:txBody>
      </p:sp>
      <p:sp>
        <p:nvSpPr>
          <p:cNvPr id="26692" name="_s26692"/>
          <p:cNvSpPr>
            <a:spLocks noChangeArrowheads="1" noTextEdit="1"/>
          </p:cNvSpPr>
          <p:nvPr/>
        </p:nvSpPr>
        <p:spPr bwMode="auto">
          <a:xfrm>
            <a:off x="7081838" y="5473700"/>
            <a:ext cx="2062162" cy="6461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700" b="1">
                <a:solidFill>
                  <a:srgbClr val="FF0000"/>
                </a:solidFill>
              </a:rPr>
              <a:t>Bel. Tidak terduga </a:t>
            </a:r>
          </a:p>
        </p:txBody>
      </p:sp>
      <p:sp>
        <p:nvSpPr>
          <p:cNvPr id="26698" name="AutoShape 74"/>
          <p:cNvSpPr>
            <a:spLocks noChangeArrowheads="1"/>
          </p:cNvSpPr>
          <p:nvPr/>
        </p:nvSpPr>
        <p:spPr bwMode="auto">
          <a:xfrm>
            <a:off x="4857750" y="6172200"/>
            <a:ext cx="1752600" cy="4381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FF0000"/>
                </a:solidFill>
              </a:rPr>
              <a:t>Subsidi</a:t>
            </a:r>
          </a:p>
        </p:txBody>
      </p:sp>
      <p:sp>
        <p:nvSpPr>
          <p:cNvPr id="26699" name="Line 75"/>
          <p:cNvSpPr>
            <a:spLocks noChangeShapeType="1"/>
          </p:cNvSpPr>
          <p:nvPr/>
        </p:nvSpPr>
        <p:spPr bwMode="auto">
          <a:xfrm>
            <a:off x="6858000" y="2743200"/>
            <a:ext cx="0" cy="3657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sp>
        <p:nvSpPr>
          <p:cNvPr id="26700" name="Line 76"/>
          <p:cNvSpPr>
            <a:spLocks noChangeShapeType="1"/>
          </p:cNvSpPr>
          <p:nvPr/>
        </p:nvSpPr>
        <p:spPr bwMode="auto">
          <a:xfrm>
            <a:off x="6610350" y="32004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sp>
        <p:nvSpPr>
          <p:cNvPr id="26701" name="Line 77"/>
          <p:cNvSpPr>
            <a:spLocks noChangeShapeType="1"/>
          </p:cNvSpPr>
          <p:nvPr/>
        </p:nvSpPr>
        <p:spPr bwMode="auto">
          <a:xfrm>
            <a:off x="6610350" y="405765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sp>
        <p:nvSpPr>
          <p:cNvPr id="26702" name="Line 78"/>
          <p:cNvSpPr>
            <a:spLocks noChangeShapeType="1"/>
          </p:cNvSpPr>
          <p:nvPr/>
        </p:nvSpPr>
        <p:spPr bwMode="auto">
          <a:xfrm>
            <a:off x="6610350" y="478155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sp>
        <p:nvSpPr>
          <p:cNvPr id="26705" name="Line 81"/>
          <p:cNvSpPr>
            <a:spLocks noChangeShapeType="1"/>
          </p:cNvSpPr>
          <p:nvPr/>
        </p:nvSpPr>
        <p:spPr bwMode="auto">
          <a:xfrm>
            <a:off x="6610350" y="56769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  <p:sp>
        <p:nvSpPr>
          <p:cNvPr id="26706" name="Line 82"/>
          <p:cNvSpPr>
            <a:spLocks noChangeShapeType="1"/>
          </p:cNvSpPr>
          <p:nvPr/>
        </p:nvSpPr>
        <p:spPr bwMode="auto">
          <a:xfrm>
            <a:off x="6610350" y="638175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54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50875" y="333375"/>
            <a:ext cx="7910513" cy="711200"/>
          </a:xfr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FFFF0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FFFF00"/>
                </a:solidFill>
              </a:rPr>
              <a:t>Prinsip-Prinsip Penganggaran</a:t>
            </a:r>
          </a:p>
        </p:txBody>
      </p:sp>
      <p:sp>
        <p:nvSpPr>
          <p:cNvPr id="269315" name="Rectangle 3"/>
          <p:cNvSpPr>
            <a:spLocks noChangeArrowheads="1"/>
          </p:cNvSpPr>
          <p:nvPr/>
        </p:nvSpPr>
        <p:spPr bwMode="auto">
          <a:xfrm>
            <a:off x="560388" y="1700213"/>
            <a:ext cx="8066087" cy="4024312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42925" indent="-542925" algn="just"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Semua penerimaan baik dalam bentuk uang, maupun barang dan/atau jasa dianggarkan dalam APBD</a:t>
            </a:r>
          </a:p>
          <a:p>
            <a:pPr marL="542925" indent="-542925" algn="just"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Seluruh pendapatan, belanja dan pembiayaan dianggarkan secara bruto</a:t>
            </a:r>
          </a:p>
          <a:p>
            <a:pPr marL="542925" indent="-542925" algn="just"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Jumlah pendapatan merupakan perkiraan terukur dan dpt dicapai serta berdasarkan ketentuan per-UU-an</a:t>
            </a:r>
          </a:p>
          <a:p>
            <a:pPr marL="542925" indent="-542925" algn="just">
              <a:spcBef>
                <a:spcPct val="50000"/>
              </a:spcBef>
              <a:buClr>
                <a:srgbClr val="FFFF00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Penganggaran pengeluaran harus didukung dengan adanya kepastian tersedianya penerimaan dalam jumlah cukup dan harus didukung dengan dasar hukum yang melandasinya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Text Box 2"/>
          <p:cNvSpPr txBox="1">
            <a:spLocks noChangeArrowheads="1"/>
          </p:cNvSpPr>
          <p:nvPr/>
        </p:nvSpPr>
        <p:spPr bwMode="auto">
          <a:xfrm>
            <a:off x="522288" y="228600"/>
            <a:ext cx="8153400" cy="669925"/>
          </a:xfrm>
          <a:prstGeom prst="rect">
            <a:avLst/>
          </a:prstGeo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STRUKTUR PENDAPATAN  </a:t>
            </a:r>
          </a:p>
        </p:txBody>
      </p:sp>
      <p:sp>
        <p:nvSpPr>
          <p:cNvPr id="274435" name="Text Box 3"/>
          <p:cNvSpPr txBox="1">
            <a:spLocks noChangeArrowheads="1"/>
          </p:cNvSpPr>
          <p:nvPr/>
        </p:nvSpPr>
        <p:spPr bwMode="auto">
          <a:xfrm>
            <a:off x="823913" y="1117600"/>
            <a:ext cx="7635875" cy="547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>
                <a:solidFill>
                  <a:schemeClr val="tx1"/>
                </a:solidFill>
                <a:latin typeface="Arial" charset="0"/>
              </a:defRPr>
            </a:lvl1pPr>
            <a:lvl2pPr marL="917575" indent="-346075" algn="l">
              <a:defRPr>
                <a:solidFill>
                  <a:schemeClr val="tx1"/>
                </a:solidFill>
                <a:latin typeface="Arial" charset="0"/>
              </a:defRPr>
            </a:lvl2pPr>
            <a:lvl3pPr marL="2168525" indent="-457200" algn="l">
              <a:defRPr>
                <a:solidFill>
                  <a:schemeClr val="tx1"/>
                </a:solidFill>
                <a:latin typeface="Arial" charset="0"/>
              </a:defRPr>
            </a:lvl3pPr>
            <a:lvl4pPr marL="2740025" indent="-457200" algn="l">
              <a:defRPr>
                <a:solidFill>
                  <a:schemeClr val="tx1"/>
                </a:solidFill>
                <a:latin typeface="Arial" charset="0"/>
              </a:defRPr>
            </a:lvl4pPr>
            <a:lvl5pPr marL="3311525" indent="-457200" algn="l">
              <a:defRPr>
                <a:solidFill>
                  <a:schemeClr val="tx1"/>
                </a:solidFill>
                <a:latin typeface="Arial" charset="0"/>
              </a:defRPr>
            </a:lvl5pPr>
            <a:lvl6pPr marL="3768725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4225925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683125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5140325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80000"/>
              </a:lnSpc>
              <a:spcBef>
                <a:spcPct val="30000"/>
              </a:spcBef>
              <a:buFontTx/>
              <a:buAutoNum type="alphaUcPeriod"/>
              <a:defRPr/>
            </a:pP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Pendapatan Asli Daerah: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Pajak Daerah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Retribusi Derah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Hasil Pengelolaan Kekayaan Daerah Yang Dipisahkan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Lain-lain PAD yang sah</a:t>
            </a:r>
          </a:p>
          <a:p>
            <a:pPr algn="just">
              <a:lnSpc>
                <a:spcPct val="80000"/>
              </a:lnSpc>
              <a:spcBef>
                <a:spcPct val="30000"/>
              </a:spcBef>
              <a:buFontTx/>
              <a:buAutoNum type="alphaUcPeriod"/>
              <a:defRPr/>
            </a:pP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Perimbangan: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Bagi Hasil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Alokasi Umum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Alokasi Khusus</a:t>
            </a:r>
          </a:p>
          <a:p>
            <a:pPr algn="just">
              <a:lnSpc>
                <a:spcPct val="80000"/>
              </a:lnSpc>
              <a:spcBef>
                <a:spcPct val="30000"/>
              </a:spcBef>
              <a:buFontTx/>
              <a:buAutoNum type="alphaUcPeriod"/>
              <a:defRPr/>
            </a:pPr>
            <a:r>
              <a:rPr lang="en-US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Lain-lain Pendapatan Daerah yang sah: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Hibah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Darurat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Bagi Hasil pajak dari ProvInsi dan Pemerintah Daerah lainnya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Dana Penyesuaian &amp; Dana OTSUS</a:t>
            </a:r>
          </a:p>
          <a:p>
            <a:pPr lvl="1" algn="just">
              <a:lnSpc>
                <a:spcPct val="80000"/>
              </a:lnSpc>
              <a:spcBef>
                <a:spcPct val="30000"/>
              </a:spcBef>
              <a:buFontTx/>
              <a:buAutoNum type="arabicPeriod"/>
              <a:defRPr/>
            </a:pPr>
            <a:r>
              <a:rPr lang="en-US" sz="2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  <a:cs typeface="+mn-cs"/>
              </a:rPr>
              <a:t>Bantuan Keuangan dari Provinsi atau Pemda lainnya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 Box 2"/>
          <p:cNvSpPr txBox="1">
            <a:spLocks noChangeArrowheads="1"/>
          </p:cNvSpPr>
          <p:nvPr/>
        </p:nvSpPr>
        <p:spPr bwMode="auto">
          <a:xfrm>
            <a:off x="325438" y="304800"/>
            <a:ext cx="8567737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257" tIns="43628" rIns="87257" bIns="43628">
            <a:spAutoFit/>
          </a:bodyPr>
          <a:lstStyle>
            <a:lvl1pPr algn="l" defTabSz="871538">
              <a:defRPr>
                <a:solidFill>
                  <a:schemeClr val="tx1"/>
                </a:solidFill>
                <a:latin typeface="Arial" charset="0"/>
              </a:defRPr>
            </a:lvl1pPr>
            <a:lvl2pPr marL="436563" algn="l" defTabSz="871538">
              <a:defRPr>
                <a:solidFill>
                  <a:schemeClr val="tx1"/>
                </a:solidFill>
                <a:latin typeface="Arial" charset="0"/>
              </a:defRPr>
            </a:lvl2pPr>
            <a:lvl3pPr marL="871538" algn="l" defTabSz="871538">
              <a:defRPr>
                <a:solidFill>
                  <a:schemeClr val="tx1"/>
                </a:solidFill>
                <a:latin typeface="Arial" charset="0"/>
              </a:defRPr>
            </a:lvl3pPr>
            <a:lvl4pPr marL="1306513" algn="l" defTabSz="871538">
              <a:defRPr>
                <a:solidFill>
                  <a:schemeClr val="tx1"/>
                </a:solidFill>
                <a:latin typeface="Arial" charset="0"/>
              </a:defRPr>
            </a:lvl4pPr>
            <a:lvl5pPr marL="1746250" algn="l" defTabSz="871538">
              <a:defRPr>
                <a:solidFill>
                  <a:schemeClr val="tx1"/>
                </a:solidFill>
                <a:latin typeface="Arial" charset="0"/>
              </a:defRPr>
            </a:lvl5pPr>
            <a:lvl6pPr marL="22034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606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178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750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sz="38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 Extra Bold" pitchFamily="32" charset="0"/>
              </a:rPr>
              <a:t>Struktur Pembiayaan</a:t>
            </a: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900113" y="1268413"/>
            <a:ext cx="7418387" cy="435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257" tIns="43628" rIns="87257" bIns="43628">
            <a:spAutoFit/>
          </a:bodyPr>
          <a:lstStyle>
            <a:lvl1pPr marL="331788" indent="-331788" algn="l" defTabSz="871538">
              <a:defRPr>
                <a:solidFill>
                  <a:schemeClr val="tx1"/>
                </a:solidFill>
                <a:latin typeface="Arial" charset="0"/>
              </a:defRPr>
            </a:lvl1pPr>
            <a:lvl2pPr marL="593725" algn="l" defTabSz="871538">
              <a:defRPr>
                <a:solidFill>
                  <a:schemeClr val="tx1"/>
                </a:solidFill>
                <a:latin typeface="Arial" charset="0"/>
              </a:defRPr>
            </a:lvl2pPr>
            <a:lvl3pPr marL="871538" algn="l" defTabSz="871538">
              <a:defRPr>
                <a:solidFill>
                  <a:schemeClr val="tx1"/>
                </a:solidFill>
                <a:latin typeface="Arial" charset="0"/>
              </a:defRPr>
            </a:lvl3pPr>
            <a:lvl4pPr marL="1306513" algn="l" defTabSz="871538">
              <a:defRPr>
                <a:solidFill>
                  <a:schemeClr val="tx1"/>
                </a:solidFill>
                <a:latin typeface="Arial" charset="0"/>
              </a:defRPr>
            </a:lvl4pPr>
            <a:lvl5pPr marL="1746250" algn="l" defTabSz="871538">
              <a:defRPr>
                <a:solidFill>
                  <a:schemeClr val="tx1"/>
                </a:solidFill>
                <a:latin typeface="Arial" charset="0"/>
              </a:defRPr>
            </a:lvl5pPr>
            <a:lvl6pPr marL="22034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6606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178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75050" defTabSz="8715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US" sz="23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Penerimaan pembiayaan</a:t>
            </a:r>
            <a:r>
              <a:rPr lang="en-US" sz="23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: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SiLPA tahun anggaran sebelumnya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Pencairan dana cadangan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Hasil penjualan kekayaan daerah yang dipisahkan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Penerimaan pinjaman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Penerimaan kembali pemberian pinjaman</a:t>
            </a:r>
          </a:p>
          <a:p>
            <a:pPr eaLnBrk="0" hangingPunct="0">
              <a:buFontTx/>
              <a:buChar char="•"/>
              <a:defRPr/>
            </a:pPr>
            <a:endParaRPr lang="en-US" sz="2300" smtClean="0">
              <a:solidFill>
                <a:srgbClr val="C4FFA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+mn-cs"/>
            </a:endParaRPr>
          </a:p>
          <a:p>
            <a:pPr eaLnBrk="0" hangingPunct="0">
              <a:defRPr/>
            </a:pPr>
            <a:r>
              <a:rPr lang="en-US" sz="23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Pengeluaran pembiayaan</a:t>
            </a:r>
            <a:r>
              <a:rPr lang="en-US" sz="23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: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Pembentukan dana cadangan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Penyertaan modal pemerintah daerah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Pembayaran pokok utang</a:t>
            </a:r>
          </a:p>
          <a:p>
            <a:pPr eaLnBrk="0" hangingPunct="0">
              <a:buFontTx/>
              <a:buChar char="•"/>
              <a:defRPr/>
            </a:pPr>
            <a:r>
              <a:rPr lang="en-US" sz="230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Pemberian pinjaman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38B89-8A04-45D9-BF74-1DD70F40CC8F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696913" y="1916113"/>
            <a:ext cx="2767012" cy="1154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Pembahasan RKA-</a:t>
            </a:r>
          </a:p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SKPD/PPKD oleh Tim Ang </a:t>
            </a:r>
          </a:p>
          <a:p>
            <a:pPr>
              <a:defRPr/>
            </a:pPr>
            <a:r>
              <a:rPr lang="en-US" sz="1700" b="1">
                <a:solidFill>
                  <a:schemeClr val="tx2">
                    <a:lumMod val="25000"/>
                  </a:schemeClr>
                </a:solidFill>
                <a:cs typeface="+mn-cs"/>
              </a:rPr>
              <a:t>Pemda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421313" y="1916113"/>
            <a:ext cx="2655887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 b="1">
                <a:solidFill>
                  <a:schemeClr val="tx2">
                    <a:lumMod val="25000"/>
                  </a:schemeClr>
                </a:solidFill>
                <a:cs typeface="+mn-cs"/>
              </a:rPr>
              <a:t>RKA – SKPD/PPKD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421313" y="2851150"/>
            <a:ext cx="2655887" cy="522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Kesesuaian 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4984750" y="3787775"/>
            <a:ext cx="3092450" cy="1979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KUA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PPAS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Prakiraan maju yang telah 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  disetujui  tahun 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  sebelumnya 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Dokumen perencanaan 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  lainnya 	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827088" y="3787775"/>
            <a:ext cx="2592387" cy="1979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Capaian kinerja 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Indikator kinerja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Analisa SB 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Standar SH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Standar PM</a:t>
            </a: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3309938" y="2090738"/>
            <a:ext cx="1914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3309938" y="2917825"/>
            <a:ext cx="1914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6083300" y="3416300"/>
            <a:ext cx="6604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6756400" y="3416300"/>
            <a:ext cx="5842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 flipV="1">
            <a:off x="6083300" y="2489200"/>
            <a:ext cx="6350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6731000" y="2476500"/>
            <a:ext cx="6731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3570288" y="3810000"/>
            <a:ext cx="1284287" cy="1938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3505200" y="3787775"/>
            <a:ext cx="1328738" cy="1960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1938338" y="3135313"/>
            <a:ext cx="0" cy="477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76A31-BC98-4026-A8E9-220EE50D5F6B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303213" y="2500313"/>
            <a:ext cx="3027362" cy="1154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Pembahasan</a:t>
            </a:r>
            <a:r>
              <a:rPr lang="en-US" sz="20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 </a:t>
            </a:r>
            <a:r>
              <a:rPr lang="en-US" sz="2000" b="1" dirty="0" err="1">
                <a:solidFill>
                  <a:schemeClr val="tx2">
                    <a:lumMod val="25000"/>
                  </a:schemeClr>
                </a:solidFill>
                <a:cs typeface="+mn-cs"/>
              </a:rPr>
              <a:t>Raperda</a:t>
            </a:r>
            <a:endParaRPr lang="en-US" sz="2000" b="1" dirty="0">
              <a:solidFill>
                <a:schemeClr val="tx2">
                  <a:lumMod val="25000"/>
                </a:schemeClr>
              </a:solidFill>
              <a:cs typeface="+mn-cs"/>
            </a:endParaRPr>
          </a:p>
          <a:p>
            <a:pPr>
              <a:defRPr/>
            </a:pPr>
            <a:r>
              <a:rPr lang="en-US" sz="1600" b="1" dirty="0">
                <a:solidFill>
                  <a:schemeClr val="tx2">
                    <a:lumMod val="25000"/>
                  </a:schemeClr>
                </a:solidFill>
                <a:cs typeface="+mn-cs"/>
              </a:rPr>
              <a:t>APBD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5421313" y="1916113"/>
            <a:ext cx="2655887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Raperda APBD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5421313" y="2851150"/>
            <a:ext cx="2655887" cy="522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Kesesuaian 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4318000" y="3787775"/>
            <a:ext cx="3759200" cy="2608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KUA	      	</a:t>
            </a:r>
          </a:p>
          <a:p>
            <a:pPr algn="just">
              <a:defRPr/>
            </a:pPr>
            <a:endParaRPr lang="en-US" sz="1800" b="1">
              <a:solidFill>
                <a:schemeClr val="tx2">
                  <a:lumMod val="25000"/>
                </a:schemeClr>
              </a:solidFill>
              <a:cs typeface="+mn-cs"/>
            </a:endParaRP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PPAS	      	</a:t>
            </a:r>
          </a:p>
          <a:p>
            <a:pPr algn="just">
              <a:defRPr/>
            </a:pPr>
            <a:endParaRPr lang="en-US" sz="1800" b="1">
              <a:solidFill>
                <a:schemeClr val="tx2">
                  <a:lumMod val="25000"/>
                </a:schemeClr>
              </a:solidFill>
              <a:cs typeface="+mn-cs"/>
            </a:endParaRP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Program 		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		 yang diusulkan</a:t>
            </a:r>
          </a:p>
          <a:p>
            <a:pPr algn="just"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- Kegiataan </a:t>
            </a:r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3411538" y="3108325"/>
            <a:ext cx="1914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flipH="1">
            <a:off x="6083300" y="3416300"/>
            <a:ext cx="6604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6756400" y="3416300"/>
            <a:ext cx="584200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flipH="1" flipV="1">
            <a:off x="6083300" y="2489200"/>
            <a:ext cx="6350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 flipV="1">
            <a:off x="6731000" y="2476500"/>
            <a:ext cx="67310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34" name="Line 18"/>
          <p:cNvSpPr>
            <a:spLocks noChangeShapeType="1"/>
          </p:cNvSpPr>
          <p:nvPr/>
        </p:nvSpPr>
        <p:spPr bwMode="auto">
          <a:xfrm>
            <a:off x="4324350" y="4978400"/>
            <a:ext cx="3778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40" name="Rectangle 24"/>
          <p:cNvSpPr>
            <a:spLocks noChangeArrowheads="1"/>
          </p:cNvSpPr>
          <p:nvPr/>
        </p:nvSpPr>
        <p:spPr bwMode="auto">
          <a:xfrm>
            <a:off x="5956300" y="4178300"/>
            <a:ext cx="2044700" cy="368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>
                <a:solidFill>
                  <a:schemeClr val="tx2">
                    <a:lumMod val="25000"/>
                  </a:schemeClr>
                </a:solidFill>
                <a:cs typeface="+mn-cs"/>
              </a:rPr>
              <a:t>Nota Kesepakatan</a:t>
            </a:r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5130800" y="4241800"/>
            <a:ext cx="635000" cy="1651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 flipV="1">
            <a:off x="5245100" y="4406900"/>
            <a:ext cx="520700" cy="4064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44" name="Rectangle 28"/>
          <p:cNvSpPr>
            <a:spLocks noChangeArrowheads="1"/>
          </p:cNvSpPr>
          <p:nvPr/>
        </p:nvSpPr>
        <p:spPr bwMode="auto">
          <a:xfrm>
            <a:off x="5461000" y="4838700"/>
            <a:ext cx="1422400" cy="292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>
                <a:solidFill>
                  <a:schemeClr val="tx2">
                    <a:lumMod val="25000"/>
                  </a:schemeClr>
                </a:solidFill>
                <a:cs typeface="+mn-cs"/>
              </a:rPr>
              <a:t>dengan</a:t>
            </a:r>
          </a:p>
        </p:txBody>
      </p:sp>
      <p:sp>
        <p:nvSpPr>
          <p:cNvPr id="34845" name="Line 29"/>
          <p:cNvSpPr>
            <a:spLocks noChangeShapeType="1"/>
          </p:cNvSpPr>
          <p:nvPr/>
        </p:nvSpPr>
        <p:spPr bwMode="auto">
          <a:xfrm>
            <a:off x="5638800" y="5372100"/>
            <a:ext cx="584200" cy="2794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4846" name="Line 30"/>
          <p:cNvSpPr>
            <a:spLocks noChangeShapeType="1"/>
          </p:cNvSpPr>
          <p:nvPr/>
        </p:nvSpPr>
        <p:spPr bwMode="auto">
          <a:xfrm flipV="1">
            <a:off x="5702300" y="5638800"/>
            <a:ext cx="508000" cy="3048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BFAEB-8285-4433-967D-F3B35796B1C5}" type="slidenum">
              <a:rPr lang="en-US"/>
              <a:pPr>
                <a:defRPr/>
              </a:pPr>
              <a:t>26</a:t>
            </a:fld>
            <a:endParaRPr lang="en-US"/>
          </a:p>
        </p:txBody>
      </p:sp>
      <p:graphicFrame>
        <p:nvGraphicFramePr>
          <p:cNvPr id="199682" name="Group 2"/>
          <p:cNvGraphicFramePr>
            <a:graphicFrameLocks noGrp="1"/>
          </p:cNvGraphicFramePr>
          <p:nvPr/>
        </p:nvGraphicFramePr>
        <p:xfrm>
          <a:off x="666750" y="658813"/>
          <a:ext cx="8035925" cy="5973760"/>
        </p:xfrm>
        <a:graphic>
          <a:graphicData uri="http://schemas.openxmlformats.org/drawingml/2006/table">
            <a:tbl>
              <a:tblPr/>
              <a:tblGrid>
                <a:gridCol w="606425"/>
                <a:gridCol w="2163763"/>
                <a:gridCol w="2616200"/>
                <a:gridCol w="2649537"/>
              </a:tblGrid>
              <a:tr h="274638">
                <a:tc gridSpan="4"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PROSES PENYUSUNAN RANCANGAN APBD</a:t>
                      </a: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6666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JANUARI - APRIL</a:t>
                      </a: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MEI - AGUSTUS</a:t>
                      </a: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66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SEPTEMBER - DESEMBER</a:t>
                      </a: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906462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2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8049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2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2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2"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20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id-ID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marL="76316" marR="76316" marT="38158" marB="381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7151" name="Text Box 46"/>
          <p:cNvSpPr txBox="1">
            <a:spLocks noChangeArrowheads="1"/>
          </p:cNvSpPr>
          <p:nvPr/>
        </p:nvSpPr>
        <p:spPr bwMode="auto">
          <a:xfrm rot="-5400000">
            <a:off x="673894" y="1361282"/>
            <a:ext cx="6619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Depdagri</a:t>
            </a:r>
            <a:r>
              <a:rPr lang="en-US" sz="800">
                <a:solidFill>
                  <a:schemeClr val="tx1"/>
                </a:solidFill>
                <a:latin typeface="Tahoma" pitchFamily="34" charset="0"/>
              </a:rPr>
              <a:t>/</a:t>
            </a:r>
          </a:p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Provinsi</a:t>
            </a:r>
          </a:p>
        </p:txBody>
      </p:sp>
      <p:sp>
        <p:nvSpPr>
          <p:cNvPr id="47152" name="Text Box 47"/>
          <p:cNvSpPr txBox="1">
            <a:spLocks noChangeArrowheads="1"/>
          </p:cNvSpPr>
          <p:nvPr/>
        </p:nvSpPr>
        <p:spPr bwMode="auto">
          <a:xfrm rot="-5400000">
            <a:off x="736601" y="2436812"/>
            <a:ext cx="449262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DPRD</a:t>
            </a:r>
          </a:p>
        </p:txBody>
      </p:sp>
      <p:sp>
        <p:nvSpPr>
          <p:cNvPr id="47153" name="Text Box 48"/>
          <p:cNvSpPr txBox="1">
            <a:spLocks noChangeArrowheads="1"/>
          </p:cNvSpPr>
          <p:nvPr/>
        </p:nvSpPr>
        <p:spPr bwMode="auto">
          <a:xfrm rot="-5400000">
            <a:off x="603250" y="3201988"/>
            <a:ext cx="6953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Kepala Daerah</a:t>
            </a:r>
          </a:p>
        </p:txBody>
      </p:sp>
      <p:sp>
        <p:nvSpPr>
          <p:cNvPr id="47154" name="Text Box 49"/>
          <p:cNvSpPr txBox="1">
            <a:spLocks noChangeArrowheads="1"/>
          </p:cNvSpPr>
          <p:nvPr/>
        </p:nvSpPr>
        <p:spPr bwMode="auto">
          <a:xfrm rot="-5400000">
            <a:off x="648494" y="4223544"/>
            <a:ext cx="665163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SEKDA</a:t>
            </a:r>
          </a:p>
        </p:txBody>
      </p:sp>
      <p:sp>
        <p:nvSpPr>
          <p:cNvPr id="47155" name="Text Box 50"/>
          <p:cNvSpPr txBox="1">
            <a:spLocks noChangeArrowheads="1"/>
          </p:cNvSpPr>
          <p:nvPr/>
        </p:nvSpPr>
        <p:spPr bwMode="auto">
          <a:xfrm rot="-5400000">
            <a:off x="648494" y="5080794"/>
            <a:ext cx="665163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PPKD</a:t>
            </a:r>
          </a:p>
        </p:txBody>
      </p:sp>
      <p:sp>
        <p:nvSpPr>
          <p:cNvPr id="47156" name="Text Box 51"/>
          <p:cNvSpPr txBox="1">
            <a:spLocks noChangeArrowheads="1"/>
          </p:cNvSpPr>
          <p:nvPr/>
        </p:nvSpPr>
        <p:spPr bwMode="auto">
          <a:xfrm rot="-5400000">
            <a:off x="628651" y="5945187"/>
            <a:ext cx="665162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7157" name="AutoShape 52"/>
          <p:cNvSpPr>
            <a:spLocks noChangeArrowheads="1"/>
          </p:cNvSpPr>
          <p:nvPr/>
        </p:nvSpPr>
        <p:spPr bwMode="auto">
          <a:xfrm>
            <a:off x="2260600" y="1671638"/>
            <a:ext cx="715963" cy="37465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700" b="1">
                <a:solidFill>
                  <a:schemeClr val="tx1"/>
                </a:solidFill>
                <a:latin typeface="Tahoma" pitchFamily="34" charset="0"/>
              </a:rPr>
              <a:t>Musrenbang</a:t>
            </a:r>
          </a:p>
        </p:txBody>
      </p:sp>
      <p:sp>
        <p:nvSpPr>
          <p:cNvPr id="47158" name="AutoShape 53"/>
          <p:cNvSpPr>
            <a:spLocks noChangeArrowheads="1"/>
          </p:cNvSpPr>
          <p:nvPr/>
        </p:nvSpPr>
        <p:spPr bwMode="auto">
          <a:xfrm>
            <a:off x="1422400" y="3208338"/>
            <a:ext cx="830263" cy="465137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Indikatif Tahunan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RPJMD/Dokumen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Perencanaan Daerah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 yg disepakati</a:t>
            </a:r>
          </a:p>
        </p:txBody>
      </p:sp>
      <p:sp>
        <p:nvSpPr>
          <p:cNvPr id="47159" name="Text Box 54"/>
          <p:cNvSpPr txBox="1">
            <a:spLocks noChangeArrowheads="1"/>
          </p:cNvSpPr>
          <p:nvPr/>
        </p:nvSpPr>
        <p:spPr bwMode="auto">
          <a:xfrm>
            <a:off x="1573213" y="4017963"/>
            <a:ext cx="809625" cy="36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Rancangan Awal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Kerangka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Ekonomi Daerah</a:t>
            </a:r>
          </a:p>
        </p:txBody>
      </p:sp>
      <p:sp>
        <p:nvSpPr>
          <p:cNvPr id="47160" name="AutoShape 55"/>
          <p:cNvSpPr>
            <a:spLocks noChangeArrowheads="1"/>
          </p:cNvSpPr>
          <p:nvPr/>
        </p:nvSpPr>
        <p:spPr bwMode="auto">
          <a:xfrm>
            <a:off x="2519363" y="4013200"/>
            <a:ext cx="831850" cy="465138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SE Prioritas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Program &amp;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indikasi pagu</a:t>
            </a:r>
          </a:p>
        </p:txBody>
      </p:sp>
      <p:sp>
        <p:nvSpPr>
          <p:cNvPr id="47161" name="Text Box 56"/>
          <p:cNvSpPr txBox="1">
            <a:spLocks noChangeArrowheads="1"/>
          </p:cNvSpPr>
          <p:nvPr/>
        </p:nvSpPr>
        <p:spPr bwMode="auto">
          <a:xfrm>
            <a:off x="1681163" y="4938713"/>
            <a:ext cx="1000125" cy="36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Pemutakhiran Data &amp;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Proyeksi Ekonomi &amp;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Fiskal</a:t>
            </a:r>
          </a:p>
        </p:txBody>
      </p:sp>
      <p:sp>
        <p:nvSpPr>
          <p:cNvPr id="47162" name="Line 57"/>
          <p:cNvSpPr>
            <a:spLocks noChangeShapeType="1"/>
          </p:cNvSpPr>
          <p:nvPr/>
        </p:nvSpPr>
        <p:spPr bwMode="auto">
          <a:xfrm flipV="1">
            <a:off x="1995488" y="4354513"/>
            <a:ext cx="0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63" name="Freeform 58"/>
          <p:cNvSpPr>
            <a:spLocks/>
          </p:cNvSpPr>
          <p:nvPr/>
        </p:nvSpPr>
        <p:spPr bwMode="auto">
          <a:xfrm>
            <a:off x="1489075" y="3638550"/>
            <a:ext cx="133350" cy="1454150"/>
          </a:xfrm>
          <a:custGeom>
            <a:avLst/>
            <a:gdLst>
              <a:gd name="T0" fmla="*/ 0 w 56"/>
              <a:gd name="T1" fmla="*/ 0 h 1108"/>
              <a:gd name="T2" fmla="*/ 0 w 56"/>
              <a:gd name="T3" fmla="*/ 2147483647 h 1108"/>
              <a:gd name="T4" fmla="*/ 2147483647 w 56"/>
              <a:gd name="T5" fmla="*/ 2147483647 h 110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" h="1108">
                <a:moveTo>
                  <a:pt x="0" y="0"/>
                </a:moveTo>
                <a:lnTo>
                  <a:pt x="0" y="1108"/>
                </a:lnTo>
                <a:lnTo>
                  <a:pt x="56" y="11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64" name="Line 59"/>
          <p:cNvSpPr>
            <a:spLocks noChangeShapeType="1"/>
          </p:cNvSpPr>
          <p:nvPr/>
        </p:nvSpPr>
        <p:spPr bwMode="auto">
          <a:xfrm>
            <a:off x="1449388" y="3663950"/>
            <a:ext cx="0" cy="197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65" name="AutoShape 60"/>
          <p:cNvSpPr>
            <a:spLocks noChangeArrowheads="1"/>
          </p:cNvSpPr>
          <p:nvPr/>
        </p:nvSpPr>
        <p:spPr bwMode="auto">
          <a:xfrm>
            <a:off x="1398588" y="5813425"/>
            <a:ext cx="692150" cy="3810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RENSTRA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7166" name="Line 61"/>
          <p:cNvSpPr>
            <a:spLocks noChangeShapeType="1"/>
          </p:cNvSpPr>
          <p:nvPr/>
        </p:nvSpPr>
        <p:spPr bwMode="auto">
          <a:xfrm>
            <a:off x="2082800" y="5940425"/>
            <a:ext cx="433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67" name="AutoShape 62"/>
          <p:cNvSpPr>
            <a:spLocks noChangeArrowheads="1"/>
          </p:cNvSpPr>
          <p:nvPr/>
        </p:nvSpPr>
        <p:spPr bwMode="auto">
          <a:xfrm>
            <a:off x="2519363" y="5808663"/>
            <a:ext cx="692150" cy="3810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RENJA SKPD</a:t>
            </a:r>
          </a:p>
        </p:txBody>
      </p:sp>
      <p:sp>
        <p:nvSpPr>
          <p:cNvPr id="47168" name="Line 63"/>
          <p:cNvSpPr>
            <a:spLocks noChangeShapeType="1"/>
          </p:cNvSpPr>
          <p:nvPr/>
        </p:nvSpPr>
        <p:spPr bwMode="auto">
          <a:xfrm flipH="1" flipV="1">
            <a:off x="2854325" y="4464050"/>
            <a:ext cx="4763" cy="1330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69" name="Text Box 64"/>
          <p:cNvSpPr txBox="1">
            <a:spLocks noChangeArrowheads="1"/>
          </p:cNvSpPr>
          <p:nvPr/>
        </p:nvSpPr>
        <p:spPr bwMode="auto">
          <a:xfrm>
            <a:off x="3925888" y="1724025"/>
            <a:ext cx="668337" cy="273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SE/Pedoman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Mendagri</a:t>
            </a:r>
          </a:p>
        </p:txBody>
      </p:sp>
      <p:sp>
        <p:nvSpPr>
          <p:cNvPr id="47170" name="Text Box 65"/>
          <p:cNvSpPr txBox="1">
            <a:spLocks noChangeArrowheads="1"/>
          </p:cNvSpPr>
          <p:nvPr/>
        </p:nvSpPr>
        <p:spPr bwMode="auto">
          <a:xfrm>
            <a:off x="3821113" y="2474913"/>
            <a:ext cx="865187" cy="36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Pembahasan 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Rancangan KUA &amp;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PPAS</a:t>
            </a:r>
          </a:p>
        </p:txBody>
      </p:sp>
      <p:sp>
        <p:nvSpPr>
          <p:cNvPr id="47171" name="Line 66"/>
          <p:cNvSpPr>
            <a:spLocks noChangeShapeType="1"/>
          </p:cNvSpPr>
          <p:nvPr/>
        </p:nvSpPr>
        <p:spPr bwMode="auto">
          <a:xfrm>
            <a:off x="4257675" y="1954213"/>
            <a:ext cx="0" cy="496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72" name="AutoShape 67"/>
          <p:cNvSpPr>
            <a:spLocks noChangeArrowheads="1"/>
          </p:cNvSpPr>
          <p:nvPr/>
        </p:nvSpPr>
        <p:spPr bwMode="auto">
          <a:xfrm>
            <a:off x="3883025" y="3228975"/>
            <a:ext cx="830263" cy="466725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Rancangan 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KUA &amp; PPAS</a:t>
            </a:r>
          </a:p>
        </p:txBody>
      </p:sp>
      <p:sp>
        <p:nvSpPr>
          <p:cNvPr id="47173" name="Line 68"/>
          <p:cNvSpPr>
            <a:spLocks noChangeShapeType="1"/>
          </p:cNvSpPr>
          <p:nvPr/>
        </p:nvSpPr>
        <p:spPr bwMode="auto">
          <a:xfrm flipV="1">
            <a:off x="4230688" y="2822575"/>
            <a:ext cx="0" cy="41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74" name="Freeform 69"/>
          <p:cNvSpPr>
            <a:spLocks/>
          </p:cNvSpPr>
          <p:nvPr/>
        </p:nvSpPr>
        <p:spPr bwMode="auto">
          <a:xfrm>
            <a:off x="1981200" y="3640138"/>
            <a:ext cx="2286000" cy="338137"/>
          </a:xfrm>
          <a:custGeom>
            <a:avLst/>
            <a:gdLst>
              <a:gd name="T0" fmla="*/ 0 w 1512"/>
              <a:gd name="T1" fmla="*/ 2147483647 h 256"/>
              <a:gd name="T2" fmla="*/ 0 w 1512"/>
              <a:gd name="T3" fmla="*/ 2147483647 h 256"/>
              <a:gd name="T4" fmla="*/ 2147483647 w 1512"/>
              <a:gd name="T5" fmla="*/ 2147483647 h 256"/>
              <a:gd name="T6" fmla="*/ 2147483647 w 1512"/>
              <a:gd name="T7" fmla="*/ 0 h 25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12" h="256">
                <a:moveTo>
                  <a:pt x="0" y="256"/>
                </a:moveTo>
                <a:lnTo>
                  <a:pt x="0" y="128"/>
                </a:lnTo>
                <a:lnTo>
                  <a:pt x="1512" y="128"/>
                </a:lnTo>
                <a:lnTo>
                  <a:pt x="1512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75" name="AutoShape 70"/>
          <p:cNvSpPr>
            <a:spLocks noChangeArrowheads="1"/>
          </p:cNvSpPr>
          <p:nvPr/>
        </p:nvSpPr>
        <p:spPr bwMode="auto">
          <a:xfrm>
            <a:off x="5024438" y="2406650"/>
            <a:ext cx="830262" cy="465138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Nota Kesepakatan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KUA, Prioritas dan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Plafon</a:t>
            </a:r>
          </a:p>
        </p:txBody>
      </p:sp>
      <p:sp>
        <p:nvSpPr>
          <p:cNvPr id="47176" name="Line 71"/>
          <p:cNvSpPr>
            <a:spLocks noChangeShapeType="1"/>
          </p:cNvSpPr>
          <p:nvPr/>
        </p:nvSpPr>
        <p:spPr bwMode="auto">
          <a:xfrm>
            <a:off x="4733925" y="2625725"/>
            <a:ext cx="328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77" name="AutoShape 72"/>
          <p:cNvSpPr>
            <a:spLocks noChangeArrowheads="1"/>
          </p:cNvSpPr>
          <p:nvPr/>
        </p:nvSpPr>
        <p:spPr bwMode="auto">
          <a:xfrm>
            <a:off x="5054600" y="3084513"/>
            <a:ext cx="830263" cy="465137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Pedoman Penyusunan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RKASKPD, KUA, 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Prioritas dan Plafon</a:t>
            </a:r>
          </a:p>
        </p:txBody>
      </p:sp>
      <p:sp>
        <p:nvSpPr>
          <p:cNvPr id="47178" name="Line 73"/>
          <p:cNvSpPr>
            <a:spLocks noChangeShapeType="1"/>
          </p:cNvSpPr>
          <p:nvPr/>
        </p:nvSpPr>
        <p:spPr bwMode="auto">
          <a:xfrm flipV="1">
            <a:off x="5678488" y="2800350"/>
            <a:ext cx="0" cy="236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79" name="AutoShape 74"/>
          <p:cNvSpPr>
            <a:spLocks noChangeArrowheads="1"/>
          </p:cNvSpPr>
          <p:nvPr/>
        </p:nvSpPr>
        <p:spPr bwMode="auto">
          <a:xfrm>
            <a:off x="3681413" y="4081463"/>
            <a:ext cx="866775" cy="465137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Rencana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Kerja Pemerintah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Daerah</a:t>
            </a:r>
          </a:p>
        </p:txBody>
      </p:sp>
      <p:sp>
        <p:nvSpPr>
          <p:cNvPr id="47180" name="Freeform 75"/>
          <p:cNvSpPr>
            <a:spLocks/>
          </p:cNvSpPr>
          <p:nvPr/>
        </p:nvSpPr>
        <p:spPr bwMode="auto">
          <a:xfrm>
            <a:off x="3679825" y="3406775"/>
            <a:ext cx="190500" cy="635000"/>
          </a:xfrm>
          <a:custGeom>
            <a:avLst/>
            <a:gdLst>
              <a:gd name="T0" fmla="*/ 0 w 168"/>
              <a:gd name="T1" fmla="*/ 2147483647 h 480"/>
              <a:gd name="T2" fmla="*/ 0 w 168"/>
              <a:gd name="T3" fmla="*/ 0 h 480"/>
              <a:gd name="T4" fmla="*/ 2147483647 w 168"/>
              <a:gd name="T5" fmla="*/ 0 h 48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68" h="480">
                <a:moveTo>
                  <a:pt x="0" y="480"/>
                </a:moveTo>
                <a:lnTo>
                  <a:pt x="0" y="0"/>
                </a:lnTo>
                <a:lnTo>
                  <a:pt x="16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81" name="Freeform 76"/>
          <p:cNvSpPr>
            <a:spLocks/>
          </p:cNvSpPr>
          <p:nvPr/>
        </p:nvSpPr>
        <p:spPr bwMode="auto">
          <a:xfrm>
            <a:off x="3008313" y="1835150"/>
            <a:ext cx="746125" cy="2238375"/>
          </a:xfrm>
          <a:custGeom>
            <a:avLst/>
            <a:gdLst>
              <a:gd name="T0" fmla="*/ 0 w 408"/>
              <a:gd name="T1" fmla="*/ 0 h 1584"/>
              <a:gd name="T2" fmla="*/ 2147483647 w 408"/>
              <a:gd name="T3" fmla="*/ 0 h 1584"/>
              <a:gd name="T4" fmla="*/ 2147483647 w 408"/>
              <a:gd name="T5" fmla="*/ 2147483647 h 15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08" h="1584">
                <a:moveTo>
                  <a:pt x="0" y="0"/>
                </a:moveTo>
                <a:lnTo>
                  <a:pt x="408" y="0"/>
                </a:lnTo>
                <a:lnTo>
                  <a:pt x="408" y="1584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82" name="AutoShape 77"/>
          <p:cNvSpPr>
            <a:spLocks noChangeArrowheads="1"/>
          </p:cNvSpPr>
          <p:nvPr/>
        </p:nvSpPr>
        <p:spPr bwMode="auto">
          <a:xfrm>
            <a:off x="5084763" y="5789613"/>
            <a:ext cx="692150" cy="3810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RKA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7183" name="Line 78"/>
          <p:cNvSpPr>
            <a:spLocks noChangeShapeType="1"/>
          </p:cNvSpPr>
          <p:nvPr/>
        </p:nvSpPr>
        <p:spPr bwMode="auto">
          <a:xfrm>
            <a:off x="3230563" y="5934075"/>
            <a:ext cx="1868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84" name="Text Box 79"/>
          <p:cNvSpPr txBox="1">
            <a:spLocks noChangeArrowheads="1"/>
          </p:cNvSpPr>
          <p:nvPr/>
        </p:nvSpPr>
        <p:spPr bwMode="auto">
          <a:xfrm>
            <a:off x="7620000" y="1708150"/>
            <a:ext cx="881063" cy="274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>
                <a:solidFill>
                  <a:schemeClr val="tx1"/>
                </a:solidFill>
                <a:latin typeface="Tahoma" pitchFamily="34" charset="0"/>
              </a:rPr>
              <a:t>Evaluasi</a:t>
            </a:r>
          </a:p>
          <a:p>
            <a:pPr eaLnBrk="1" hangingPunct="1"/>
            <a:r>
              <a:rPr lang="en-US" sz="600">
                <a:solidFill>
                  <a:schemeClr val="tx1"/>
                </a:solidFill>
                <a:latin typeface="Tahoma" pitchFamily="34" charset="0"/>
              </a:rPr>
              <a:t>Mendagri/Gubernur</a:t>
            </a:r>
          </a:p>
        </p:txBody>
      </p:sp>
      <p:sp>
        <p:nvSpPr>
          <p:cNvPr id="47185" name="Text Box 80"/>
          <p:cNvSpPr txBox="1">
            <a:spLocks noChangeArrowheads="1"/>
          </p:cNvSpPr>
          <p:nvPr/>
        </p:nvSpPr>
        <p:spPr bwMode="auto">
          <a:xfrm>
            <a:off x="6299200" y="2438400"/>
            <a:ext cx="661988" cy="273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Pembahasan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RAPBD</a:t>
            </a:r>
          </a:p>
        </p:txBody>
      </p:sp>
      <p:sp>
        <p:nvSpPr>
          <p:cNvPr id="47186" name="AutoShape 81"/>
          <p:cNvSpPr>
            <a:spLocks noChangeArrowheads="1"/>
          </p:cNvSpPr>
          <p:nvPr/>
        </p:nvSpPr>
        <p:spPr bwMode="auto">
          <a:xfrm>
            <a:off x="7129463" y="2359025"/>
            <a:ext cx="739775" cy="465138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Raperda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ttg APBD</a:t>
            </a:r>
          </a:p>
        </p:txBody>
      </p:sp>
      <p:sp>
        <p:nvSpPr>
          <p:cNvPr id="47187" name="Line 82"/>
          <p:cNvSpPr>
            <a:spLocks noChangeShapeType="1"/>
          </p:cNvSpPr>
          <p:nvPr/>
        </p:nvSpPr>
        <p:spPr bwMode="auto">
          <a:xfrm>
            <a:off x="6953250" y="2554288"/>
            <a:ext cx="1857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88" name="Freeform 83"/>
          <p:cNvSpPr>
            <a:spLocks/>
          </p:cNvSpPr>
          <p:nvPr/>
        </p:nvSpPr>
        <p:spPr bwMode="auto">
          <a:xfrm>
            <a:off x="7342188" y="1822450"/>
            <a:ext cx="260350" cy="520700"/>
          </a:xfrm>
          <a:custGeom>
            <a:avLst/>
            <a:gdLst>
              <a:gd name="T0" fmla="*/ 0 w 180"/>
              <a:gd name="T1" fmla="*/ 2147483647 h 393"/>
              <a:gd name="T2" fmla="*/ 0 w 180"/>
              <a:gd name="T3" fmla="*/ 0 h 393"/>
              <a:gd name="T4" fmla="*/ 2147483647 w 180"/>
              <a:gd name="T5" fmla="*/ 0 h 39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0" h="393">
                <a:moveTo>
                  <a:pt x="0" y="393"/>
                </a:moveTo>
                <a:lnTo>
                  <a:pt x="0" y="0"/>
                </a:lnTo>
                <a:lnTo>
                  <a:pt x="1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89" name="AutoShape 84"/>
          <p:cNvSpPr>
            <a:spLocks noChangeArrowheads="1"/>
          </p:cNvSpPr>
          <p:nvPr/>
        </p:nvSpPr>
        <p:spPr bwMode="auto">
          <a:xfrm>
            <a:off x="7224713" y="3038475"/>
            <a:ext cx="854075" cy="403225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 PerKDH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ttg Penjab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47190" name="Line 85"/>
          <p:cNvSpPr>
            <a:spLocks noChangeShapeType="1"/>
          </p:cNvSpPr>
          <p:nvPr/>
        </p:nvSpPr>
        <p:spPr bwMode="auto">
          <a:xfrm>
            <a:off x="7580313" y="2768600"/>
            <a:ext cx="0" cy="247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91" name="AutoShape 86"/>
          <p:cNvSpPr>
            <a:spLocks noChangeArrowheads="1"/>
          </p:cNvSpPr>
          <p:nvPr/>
        </p:nvSpPr>
        <p:spPr bwMode="auto">
          <a:xfrm>
            <a:off x="6365875" y="3165475"/>
            <a:ext cx="682625" cy="466725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RAPBD dan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Lampiran</a:t>
            </a:r>
          </a:p>
        </p:txBody>
      </p:sp>
      <p:sp>
        <p:nvSpPr>
          <p:cNvPr id="47192" name="Text Box 87"/>
          <p:cNvSpPr txBox="1">
            <a:spLocks noChangeArrowheads="1"/>
          </p:cNvSpPr>
          <p:nvPr/>
        </p:nvSpPr>
        <p:spPr bwMode="auto">
          <a:xfrm>
            <a:off x="6176963" y="4005263"/>
            <a:ext cx="763587" cy="366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Pembahasan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Tlm. Anggaran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Pemda</a:t>
            </a:r>
          </a:p>
        </p:txBody>
      </p:sp>
      <p:sp>
        <p:nvSpPr>
          <p:cNvPr id="47193" name="Freeform 88"/>
          <p:cNvSpPr>
            <a:spLocks/>
          </p:cNvSpPr>
          <p:nvPr/>
        </p:nvSpPr>
        <p:spPr bwMode="auto">
          <a:xfrm>
            <a:off x="5448300" y="3621088"/>
            <a:ext cx="719138" cy="596900"/>
          </a:xfrm>
          <a:custGeom>
            <a:avLst/>
            <a:gdLst>
              <a:gd name="T0" fmla="*/ 0 w 542"/>
              <a:gd name="T1" fmla="*/ 0 h 398"/>
              <a:gd name="T2" fmla="*/ 0 w 542"/>
              <a:gd name="T3" fmla="*/ 2147483647 h 398"/>
              <a:gd name="T4" fmla="*/ 2147483647 w 542"/>
              <a:gd name="T5" fmla="*/ 2147483647 h 39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42" h="398">
                <a:moveTo>
                  <a:pt x="0" y="0"/>
                </a:moveTo>
                <a:lnTo>
                  <a:pt x="0" y="398"/>
                </a:lnTo>
                <a:lnTo>
                  <a:pt x="542" y="398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94" name="Freeform 89"/>
          <p:cNvSpPr>
            <a:spLocks/>
          </p:cNvSpPr>
          <p:nvPr/>
        </p:nvSpPr>
        <p:spPr bwMode="auto">
          <a:xfrm>
            <a:off x="5434013" y="4297363"/>
            <a:ext cx="727075" cy="1450975"/>
          </a:xfrm>
          <a:custGeom>
            <a:avLst/>
            <a:gdLst>
              <a:gd name="T0" fmla="*/ 0 w 590"/>
              <a:gd name="T1" fmla="*/ 2147483647 h 969"/>
              <a:gd name="T2" fmla="*/ 0 w 590"/>
              <a:gd name="T3" fmla="*/ 0 h 969"/>
              <a:gd name="T4" fmla="*/ 2147483647 w 590"/>
              <a:gd name="T5" fmla="*/ 0 h 96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0" h="969">
                <a:moveTo>
                  <a:pt x="0" y="969"/>
                </a:moveTo>
                <a:lnTo>
                  <a:pt x="0" y="0"/>
                </a:lnTo>
                <a:lnTo>
                  <a:pt x="59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95" name="AutoShape 90"/>
          <p:cNvSpPr>
            <a:spLocks noChangeArrowheads="1"/>
          </p:cNvSpPr>
          <p:nvPr/>
        </p:nvSpPr>
        <p:spPr bwMode="auto">
          <a:xfrm>
            <a:off x="6748463" y="5805488"/>
            <a:ext cx="692150" cy="3810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Draft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DPASKPAD</a:t>
            </a:r>
          </a:p>
        </p:txBody>
      </p:sp>
      <p:sp>
        <p:nvSpPr>
          <p:cNvPr id="47196" name="Line 91"/>
          <p:cNvSpPr>
            <a:spLocks noChangeShapeType="1"/>
          </p:cNvSpPr>
          <p:nvPr/>
        </p:nvSpPr>
        <p:spPr bwMode="auto">
          <a:xfrm>
            <a:off x="5792788" y="5927725"/>
            <a:ext cx="969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197" name="AutoShape 92"/>
          <p:cNvSpPr>
            <a:spLocks noChangeArrowheads="1"/>
          </p:cNvSpPr>
          <p:nvPr/>
        </p:nvSpPr>
        <p:spPr bwMode="auto">
          <a:xfrm>
            <a:off x="7740650" y="5829300"/>
            <a:ext cx="695325" cy="3810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DPASKPAD</a:t>
            </a:r>
          </a:p>
        </p:txBody>
      </p:sp>
      <p:sp>
        <p:nvSpPr>
          <p:cNvPr id="47198" name="Text Box 93"/>
          <p:cNvSpPr txBox="1">
            <a:spLocks noChangeArrowheads="1"/>
          </p:cNvSpPr>
          <p:nvPr/>
        </p:nvSpPr>
        <p:spPr bwMode="auto">
          <a:xfrm>
            <a:off x="7791450" y="5100638"/>
            <a:ext cx="638175" cy="180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Pengesahan</a:t>
            </a:r>
          </a:p>
        </p:txBody>
      </p:sp>
      <p:sp>
        <p:nvSpPr>
          <p:cNvPr id="47199" name="Line 94"/>
          <p:cNvSpPr>
            <a:spLocks noChangeShapeType="1"/>
          </p:cNvSpPr>
          <p:nvPr/>
        </p:nvSpPr>
        <p:spPr bwMode="auto">
          <a:xfrm>
            <a:off x="8102600" y="5292725"/>
            <a:ext cx="11113" cy="485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0" name="Text Box 95"/>
          <p:cNvSpPr txBox="1">
            <a:spLocks noChangeArrowheads="1"/>
          </p:cNvSpPr>
          <p:nvPr/>
        </p:nvSpPr>
        <p:spPr bwMode="auto">
          <a:xfrm>
            <a:off x="7740650" y="4025900"/>
            <a:ext cx="728663" cy="366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>
            <a:spAutoFit/>
          </a:bodyPr>
          <a:lstStyle>
            <a:lvl1pPr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765175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defTabSz="7651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Pembahasan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Tlm. Anggaran</a:t>
            </a:r>
          </a:p>
          <a:p>
            <a:pPr eaLnBrk="1" hangingPunct="1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Pemda</a:t>
            </a:r>
          </a:p>
        </p:txBody>
      </p:sp>
      <p:sp>
        <p:nvSpPr>
          <p:cNvPr id="47201" name="Line 96"/>
          <p:cNvSpPr>
            <a:spLocks noChangeShapeType="1"/>
          </p:cNvSpPr>
          <p:nvPr/>
        </p:nvSpPr>
        <p:spPr bwMode="auto">
          <a:xfrm>
            <a:off x="8113713" y="4403725"/>
            <a:ext cx="0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2" name="Line 97"/>
          <p:cNvSpPr>
            <a:spLocks noChangeShapeType="1"/>
          </p:cNvSpPr>
          <p:nvPr/>
        </p:nvSpPr>
        <p:spPr bwMode="auto">
          <a:xfrm flipV="1">
            <a:off x="6707188" y="2703513"/>
            <a:ext cx="0" cy="452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3" name="Line 98"/>
          <p:cNvSpPr>
            <a:spLocks noChangeShapeType="1"/>
          </p:cNvSpPr>
          <p:nvPr/>
        </p:nvSpPr>
        <p:spPr bwMode="auto">
          <a:xfrm flipV="1">
            <a:off x="7010400" y="3530600"/>
            <a:ext cx="0" cy="1230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4" name="Freeform 99"/>
          <p:cNvSpPr>
            <a:spLocks/>
          </p:cNvSpPr>
          <p:nvPr/>
        </p:nvSpPr>
        <p:spPr bwMode="auto">
          <a:xfrm>
            <a:off x="6229350" y="3309938"/>
            <a:ext cx="136525" cy="660400"/>
          </a:xfrm>
          <a:custGeom>
            <a:avLst/>
            <a:gdLst>
              <a:gd name="T0" fmla="*/ 0 w 62"/>
              <a:gd name="T1" fmla="*/ 2147483647 h 499"/>
              <a:gd name="T2" fmla="*/ 0 w 62"/>
              <a:gd name="T3" fmla="*/ 0 h 499"/>
              <a:gd name="T4" fmla="*/ 2147483647 w 62"/>
              <a:gd name="T5" fmla="*/ 0 h 4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2" h="499">
                <a:moveTo>
                  <a:pt x="0" y="499"/>
                </a:moveTo>
                <a:lnTo>
                  <a:pt x="0" y="0"/>
                </a:lnTo>
                <a:lnTo>
                  <a:pt x="6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5" name="AutoShape 100"/>
          <p:cNvSpPr>
            <a:spLocks noChangeArrowheads="1"/>
          </p:cNvSpPr>
          <p:nvPr/>
        </p:nvSpPr>
        <p:spPr bwMode="auto">
          <a:xfrm>
            <a:off x="6299200" y="4778375"/>
            <a:ext cx="844550" cy="381000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Lampiran RAPBD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(Himpunan RKA-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7206" name="Freeform 101"/>
          <p:cNvSpPr>
            <a:spLocks/>
          </p:cNvSpPr>
          <p:nvPr/>
        </p:nvSpPr>
        <p:spPr bwMode="auto">
          <a:xfrm>
            <a:off x="6175375" y="4468813"/>
            <a:ext cx="131763" cy="603250"/>
          </a:xfrm>
          <a:custGeom>
            <a:avLst/>
            <a:gdLst>
              <a:gd name="T0" fmla="*/ 0 w 63"/>
              <a:gd name="T1" fmla="*/ 0 h 456"/>
              <a:gd name="T2" fmla="*/ 0 w 63"/>
              <a:gd name="T3" fmla="*/ 2147483647 h 456"/>
              <a:gd name="T4" fmla="*/ 2147483647 w 63"/>
              <a:gd name="T5" fmla="*/ 2147483647 h 45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3" h="456">
                <a:moveTo>
                  <a:pt x="0" y="0"/>
                </a:moveTo>
                <a:lnTo>
                  <a:pt x="0" y="456"/>
                </a:lnTo>
                <a:lnTo>
                  <a:pt x="63" y="4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7" name="Freeform 102"/>
          <p:cNvSpPr>
            <a:spLocks/>
          </p:cNvSpPr>
          <p:nvPr/>
        </p:nvSpPr>
        <p:spPr bwMode="auto">
          <a:xfrm>
            <a:off x="5794375" y="3021013"/>
            <a:ext cx="1389063" cy="2813050"/>
          </a:xfrm>
          <a:custGeom>
            <a:avLst/>
            <a:gdLst>
              <a:gd name="T0" fmla="*/ 0 w 1088"/>
              <a:gd name="T1" fmla="*/ 2147483647 h 1592"/>
              <a:gd name="T2" fmla="*/ 2147483647 w 1088"/>
              <a:gd name="T3" fmla="*/ 2147483647 h 1592"/>
              <a:gd name="T4" fmla="*/ 2147483647 w 1088"/>
              <a:gd name="T5" fmla="*/ 2147483647 h 1592"/>
              <a:gd name="T6" fmla="*/ 2147483647 w 1088"/>
              <a:gd name="T7" fmla="*/ 2147483647 h 1592"/>
              <a:gd name="T8" fmla="*/ 2147483647 w 1088"/>
              <a:gd name="T9" fmla="*/ 0 h 1592"/>
              <a:gd name="T10" fmla="*/ 2147483647 w 1088"/>
              <a:gd name="T11" fmla="*/ 0 h 15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88" h="1592">
                <a:moveTo>
                  <a:pt x="0" y="1592"/>
                </a:moveTo>
                <a:lnTo>
                  <a:pt x="624" y="1592"/>
                </a:lnTo>
                <a:lnTo>
                  <a:pt x="624" y="1424"/>
                </a:lnTo>
                <a:lnTo>
                  <a:pt x="1088" y="1424"/>
                </a:lnTo>
                <a:lnTo>
                  <a:pt x="1088" y="0"/>
                </a:lnTo>
                <a:lnTo>
                  <a:pt x="896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08" name="AutoShape 103"/>
          <p:cNvSpPr>
            <a:spLocks noChangeArrowheads="1"/>
          </p:cNvSpPr>
          <p:nvPr/>
        </p:nvSpPr>
        <p:spPr bwMode="auto">
          <a:xfrm>
            <a:off x="8186738" y="3173413"/>
            <a:ext cx="376237" cy="385762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Perda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ttg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47209" name="Line 104"/>
          <p:cNvSpPr>
            <a:spLocks noChangeShapeType="1"/>
          </p:cNvSpPr>
          <p:nvPr/>
        </p:nvSpPr>
        <p:spPr bwMode="auto">
          <a:xfrm>
            <a:off x="8366125" y="1949450"/>
            <a:ext cx="0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0" name="Line 105"/>
          <p:cNvSpPr>
            <a:spLocks noChangeShapeType="1"/>
          </p:cNvSpPr>
          <p:nvPr/>
        </p:nvSpPr>
        <p:spPr bwMode="auto">
          <a:xfrm flipV="1">
            <a:off x="7959725" y="1925638"/>
            <a:ext cx="0" cy="1065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1" name="AutoShape 106"/>
          <p:cNvSpPr>
            <a:spLocks noChangeArrowheads="1"/>
          </p:cNvSpPr>
          <p:nvPr/>
        </p:nvSpPr>
        <p:spPr bwMode="auto">
          <a:xfrm>
            <a:off x="7707313" y="3584575"/>
            <a:ext cx="655637" cy="301625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6316" tIns="38158" rIns="76316" bIns="38158" anchor="ctr"/>
          <a:lstStyle/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PerKDH ttg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Penjab</a:t>
            </a:r>
          </a:p>
          <a:p>
            <a:pPr defTabSz="765175"/>
            <a:r>
              <a:rPr lang="en-US" sz="600" b="1">
                <a:solidFill>
                  <a:schemeClr val="tx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47212" name="Line 107"/>
          <p:cNvSpPr>
            <a:spLocks noChangeShapeType="1"/>
          </p:cNvSpPr>
          <p:nvPr/>
        </p:nvSpPr>
        <p:spPr bwMode="auto">
          <a:xfrm>
            <a:off x="8108950" y="1960563"/>
            <a:ext cx="0" cy="159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3" name="Line 108"/>
          <p:cNvSpPr>
            <a:spLocks noChangeShapeType="1"/>
          </p:cNvSpPr>
          <p:nvPr/>
        </p:nvSpPr>
        <p:spPr bwMode="auto">
          <a:xfrm>
            <a:off x="8131175" y="3846513"/>
            <a:ext cx="0" cy="18415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4" name="Freeform 109"/>
          <p:cNvSpPr>
            <a:spLocks/>
          </p:cNvSpPr>
          <p:nvPr/>
        </p:nvSpPr>
        <p:spPr bwMode="auto">
          <a:xfrm>
            <a:off x="7394575" y="4160838"/>
            <a:ext cx="346075" cy="1627187"/>
          </a:xfrm>
          <a:custGeom>
            <a:avLst/>
            <a:gdLst>
              <a:gd name="T0" fmla="*/ 0 w 240"/>
              <a:gd name="T1" fmla="*/ 2147483647 h 1020"/>
              <a:gd name="T2" fmla="*/ 0 w 240"/>
              <a:gd name="T3" fmla="*/ 0 h 1020"/>
              <a:gd name="T4" fmla="*/ 2147483647 w 240"/>
              <a:gd name="T5" fmla="*/ 0 h 10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0" h="1020">
                <a:moveTo>
                  <a:pt x="0" y="1020"/>
                </a:moveTo>
                <a:lnTo>
                  <a:pt x="0" y="0"/>
                </a:lnTo>
                <a:lnTo>
                  <a:pt x="240" y="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5" name="Line 110"/>
          <p:cNvSpPr>
            <a:spLocks noChangeShapeType="1"/>
          </p:cNvSpPr>
          <p:nvPr/>
        </p:nvSpPr>
        <p:spPr bwMode="auto">
          <a:xfrm>
            <a:off x="5199063" y="3556000"/>
            <a:ext cx="0" cy="2189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6" name="Line 111"/>
          <p:cNvSpPr>
            <a:spLocks noChangeShapeType="1"/>
          </p:cNvSpPr>
          <p:nvPr/>
        </p:nvSpPr>
        <p:spPr bwMode="auto">
          <a:xfrm flipH="1" flipV="1">
            <a:off x="6889750" y="2686050"/>
            <a:ext cx="11113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7" name="Line 112"/>
          <p:cNvSpPr>
            <a:spLocks noChangeShapeType="1"/>
          </p:cNvSpPr>
          <p:nvPr/>
        </p:nvSpPr>
        <p:spPr bwMode="auto">
          <a:xfrm flipH="1">
            <a:off x="3676650" y="4040188"/>
            <a:ext cx="9525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8" name="Line 113"/>
          <p:cNvSpPr>
            <a:spLocks noChangeShapeType="1"/>
          </p:cNvSpPr>
          <p:nvPr/>
        </p:nvSpPr>
        <p:spPr bwMode="auto">
          <a:xfrm>
            <a:off x="2260600" y="3397250"/>
            <a:ext cx="1270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19" name="Line 114"/>
          <p:cNvSpPr>
            <a:spLocks noChangeShapeType="1"/>
          </p:cNvSpPr>
          <p:nvPr/>
        </p:nvSpPr>
        <p:spPr bwMode="auto">
          <a:xfrm>
            <a:off x="3530600" y="3397250"/>
            <a:ext cx="0" cy="912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20" name="Line 115"/>
          <p:cNvSpPr>
            <a:spLocks noChangeShapeType="1"/>
          </p:cNvSpPr>
          <p:nvPr/>
        </p:nvSpPr>
        <p:spPr bwMode="auto">
          <a:xfrm>
            <a:off x="3549650" y="4318000"/>
            <a:ext cx="95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21" name="Line 116"/>
          <p:cNvSpPr>
            <a:spLocks noChangeShapeType="1"/>
          </p:cNvSpPr>
          <p:nvPr/>
        </p:nvSpPr>
        <p:spPr bwMode="auto">
          <a:xfrm>
            <a:off x="3679825" y="4191000"/>
            <a:ext cx="2508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22" name="Line 117"/>
          <p:cNvSpPr>
            <a:spLocks noChangeShapeType="1"/>
          </p:cNvSpPr>
          <p:nvPr/>
        </p:nvSpPr>
        <p:spPr bwMode="auto">
          <a:xfrm>
            <a:off x="3219450" y="5857875"/>
            <a:ext cx="884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23" name="Line 118"/>
          <p:cNvSpPr>
            <a:spLocks noChangeShapeType="1"/>
          </p:cNvSpPr>
          <p:nvPr/>
        </p:nvSpPr>
        <p:spPr bwMode="auto">
          <a:xfrm flipV="1">
            <a:off x="4095750" y="4532313"/>
            <a:ext cx="0" cy="133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7224" name="Line 119"/>
          <p:cNvSpPr>
            <a:spLocks noChangeShapeType="1"/>
          </p:cNvSpPr>
          <p:nvPr/>
        </p:nvSpPr>
        <p:spPr bwMode="auto">
          <a:xfrm flipH="1" flipV="1">
            <a:off x="2608263" y="4484688"/>
            <a:ext cx="6350" cy="420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idx="1"/>
          </p:nvPr>
        </p:nvSpPr>
        <p:spPr>
          <a:xfrm>
            <a:off x="901700" y="1524000"/>
            <a:ext cx="7340600" cy="3505200"/>
          </a:xfrm>
        </p:spPr>
        <p:txBody>
          <a:bodyPr/>
          <a:lstStyle/>
          <a:p>
            <a:pPr marL="849313" indent="-849313" eaLnBrk="1" hangingPunct="1">
              <a:defRPr/>
            </a:pPr>
            <a:endParaRPr lang="en-US" smtClean="0">
              <a:latin typeface="Tahoma" pitchFamily="34" charset="0"/>
            </a:endParaRPr>
          </a:p>
          <a:p>
            <a:pPr marL="849313" indent="-849313" eaLnBrk="1" hangingPunct="1"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en-US" b="1" smtClean="0">
                <a:latin typeface="Tahoma" pitchFamily="34" charset="0"/>
              </a:rPr>
              <a:t>RPJPD = 20 tahun</a:t>
            </a:r>
          </a:p>
          <a:p>
            <a:pPr marL="849313" indent="-849313" eaLnBrk="1" hangingPunct="1"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en-US" b="1" smtClean="0">
                <a:latin typeface="Tahoma" pitchFamily="34" charset="0"/>
              </a:rPr>
              <a:t>RENSTRADA = RPJMD = 5 tahun</a:t>
            </a:r>
          </a:p>
          <a:p>
            <a:pPr marL="849313" indent="-849313" eaLnBrk="1" hangingPunct="1"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en-US" b="1" smtClean="0">
                <a:latin typeface="Tahoma" pitchFamily="34" charset="0"/>
              </a:rPr>
              <a:t>RENSTRA  SKPD = 5 tahun</a:t>
            </a:r>
          </a:p>
          <a:p>
            <a:pPr marL="849313" indent="-849313" eaLnBrk="1" hangingPunct="1"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en-US" b="1" smtClean="0">
                <a:latin typeface="Tahoma" pitchFamily="34" charset="0"/>
              </a:rPr>
              <a:t>RKPD = 1 tahun</a:t>
            </a:r>
          </a:p>
          <a:p>
            <a:pPr marL="849313" indent="-849313" eaLnBrk="1" hangingPunct="1"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en-US" b="1" smtClean="0">
                <a:latin typeface="Tahoma" pitchFamily="34" charset="0"/>
              </a:rPr>
              <a:t>RK-SKPD = 1 tahun</a:t>
            </a:r>
          </a:p>
        </p:txBody>
      </p:sp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227C3FB4-3C46-45B1-BA93-4F5A6AFAFB02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27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ctr"/>
          <a:lstStyle/>
          <a:p>
            <a:r>
              <a:rPr lang="en-US" sz="4000" b="1">
                <a:solidFill>
                  <a:srgbClr val="FFFF00"/>
                </a:solidFill>
                <a:latin typeface="Tahoma" pitchFamily="34" charset="0"/>
              </a:rPr>
              <a:t>LINGKUP PERENCANAAN DAERAH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01990C23-28A9-4C12-A041-65A9A09A7400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28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ChangeArrowheads="1"/>
          </p:cNvSpPr>
          <p:nvPr/>
        </p:nvSpPr>
        <p:spPr bwMode="auto">
          <a:xfrm>
            <a:off x="4343400" y="838200"/>
            <a:ext cx="3581400" cy="4724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8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49156" name="Rectangle 3"/>
          <p:cNvSpPr>
            <a:spLocks noChangeArrowheads="1"/>
          </p:cNvSpPr>
          <p:nvPr/>
        </p:nvSpPr>
        <p:spPr bwMode="auto">
          <a:xfrm>
            <a:off x="0" y="838200"/>
            <a:ext cx="4343400" cy="4724400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1800">
              <a:solidFill>
                <a:schemeClr val="bg2"/>
              </a:solidFill>
              <a:latin typeface="Albertus Extra Bold" pitchFamily="34" charset="0"/>
            </a:endParaRPr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228600" y="3352800"/>
            <a:ext cx="7620000" cy="20574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9158" name="Rectangle 5"/>
          <p:cNvSpPr>
            <a:spLocks noChangeArrowheads="1"/>
          </p:cNvSpPr>
          <p:nvPr/>
        </p:nvSpPr>
        <p:spPr bwMode="auto">
          <a:xfrm>
            <a:off x="228600" y="1143000"/>
            <a:ext cx="7620000" cy="1828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49159" name="WordArt 6"/>
          <p:cNvSpPr>
            <a:spLocks noChangeArrowheads="1" noChangeShapeType="1" noTextEdit="1"/>
          </p:cNvSpPr>
          <p:nvPr/>
        </p:nvSpPr>
        <p:spPr bwMode="auto">
          <a:xfrm>
            <a:off x="4038600" y="152400"/>
            <a:ext cx="4449763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d-ID" sz="1800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Arial Black"/>
              </a:rPr>
              <a:t>Alur Perencanaan Program &amp; Penganggaran</a:t>
            </a:r>
          </a:p>
        </p:txBody>
      </p:sp>
      <p:sp>
        <p:nvSpPr>
          <p:cNvPr id="49160" name="Text Box 7"/>
          <p:cNvSpPr txBox="1">
            <a:spLocks noChangeArrowheads="1"/>
          </p:cNvSpPr>
          <p:nvPr/>
        </p:nvSpPr>
        <p:spPr bwMode="auto">
          <a:xfrm>
            <a:off x="1689100" y="2379663"/>
            <a:ext cx="1350963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RPJM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NASIONAL</a:t>
            </a:r>
          </a:p>
        </p:txBody>
      </p:sp>
      <p:sp>
        <p:nvSpPr>
          <p:cNvPr id="49161" name="Text Box 8"/>
          <p:cNvSpPr txBox="1">
            <a:spLocks noChangeArrowheads="1"/>
          </p:cNvSpPr>
          <p:nvPr/>
        </p:nvSpPr>
        <p:spPr bwMode="auto">
          <a:xfrm>
            <a:off x="3459163" y="2459038"/>
            <a:ext cx="681037" cy="28416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RKP</a:t>
            </a:r>
          </a:p>
        </p:txBody>
      </p:sp>
      <p:sp>
        <p:nvSpPr>
          <p:cNvPr id="49162" name="Text Box 9"/>
          <p:cNvSpPr txBox="1">
            <a:spLocks noChangeArrowheads="1"/>
          </p:cNvSpPr>
          <p:nvPr/>
        </p:nvSpPr>
        <p:spPr bwMode="auto">
          <a:xfrm>
            <a:off x="5189538" y="2438400"/>
            <a:ext cx="976312" cy="2841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RAPBN</a:t>
            </a:r>
          </a:p>
        </p:txBody>
      </p:sp>
      <p:sp>
        <p:nvSpPr>
          <p:cNvPr id="49163" name="Text Box 10"/>
          <p:cNvSpPr txBox="1">
            <a:spLocks noChangeArrowheads="1"/>
          </p:cNvSpPr>
          <p:nvPr/>
        </p:nvSpPr>
        <p:spPr bwMode="auto">
          <a:xfrm>
            <a:off x="6672263" y="2438400"/>
            <a:ext cx="827087" cy="2841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APBN</a:t>
            </a:r>
          </a:p>
        </p:txBody>
      </p:sp>
      <p:sp>
        <p:nvSpPr>
          <p:cNvPr id="49164" name="Text Box 11"/>
          <p:cNvSpPr txBox="1">
            <a:spLocks noChangeArrowheads="1"/>
          </p:cNvSpPr>
          <p:nvPr/>
        </p:nvSpPr>
        <p:spPr bwMode="auto">
          <a:xfrm>
            <a:off x="277813" y="3571875"/>
            <a:ext cx="1119187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RPJP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DAERAH</a:t>
            </a:r>
          </a:p>
        </p:txBody>
      </p:sp>
      <p:sp>
        <p:nvSpPr>
          <p:cNvPr id="49165" name="Text Box 12"/>
          <p:cNvSpPr txBox="1">
            <a:spLocks noChangeArrowheads="1"/>
          </p:cNvSpPr>
          <p:nvPr/>
        </p:nvSpPr>
        <p:spPr bwMode="auto">
          <a:xfrm>
            <a:off x="1681163" y="3565525"/>
            <a:ext cx="1119187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RPJM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DAERAH</a:t>
            </a:r>
          </a:p>
        </p:txBody>
      </p:sp>
      <p:sp>
        <p:nvSpPr>
          <p:cNvPr id="49166" name="Text Box 13"/>
          <p:cNvSpPr txBox="1">
            <a:spLocks noChangeArrowheads="1"/>
          </p:cNvSpPr>
          <p:nvPr/>
        </p:nvSpPr>
        <p:spPr bwMode="auto">
          <a:xfrm>
            <a:off x="3352800" y="3581400"/>
            <a:ext cx="838200" cy="376238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sz="1800">
                <a:solidFill>
                  <a:schemeClr val="bg1"/>
                </a:solidFill>
                <a:latin typeface="Tahoma" pitchFamily="34" charset="0"/>
              </a:rPr>
              <a:t>RKPD</a:t>
            </a:r>
          </a:p>
        </p:txBody>
      </p:sp>
      <p:sp>
        <p:nvSpPr>
          <p:cNvPr id="49167" name="Text Box 14"/>
          <p:cNvSpPr txBox="1">
            <a:spLocks noChangeArrowheads="1"/>
          </p:cNvSpPr>
          <p:nvPr/>
        </p:nvSpPr>
        <p:spPr bwMode="auto">
          <a:xfrm>
            <a:off x="5257800" y="3581400"/>
            <a:ext cx="973138" cy="2841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RAPBD</a:t>
            </a:r>
          </a:p>
        </p:txBody>
      </p:sp>
      <p:sp>
        <p:nvSpPr>
          <p:cNvPr id="49168" name="Text Box 15"/>
          <p:cNvSpPr txBox="1">
            <a:spLocks noChangeArrowheads="1"/>
          </p:cNvSpPr>
          <p:nvPr/>
        </p:nvSpPr>
        <p:spPr bwMode="auto">
          <a:xfrm>
            <a:off x="6794500" y="3581400"/>
            <a:ext cx="825500" cy="2841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49169" name="Text Box 16"/>
          <p:cNvSpPr txBox="1">
            <a:spLocks noChangeArrowheads="1"/>
          </p:cNvSpPr>
          <p:nvPr/>
        </p:nvSpPr>
        <p:spPr bwMode="auto">
          <a:xfrm>
            <a:off x="1709738" y="4618038"/>
            <a:ext cx="1230312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RENSTRA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9170" name="Text Box 17"/>
          <p:cNvSpPr txBox="1">
            <a:spLocks noChangeArrowheads="1"/>
          </p:cNvSpPr>
          <p:nvPr/>
        </p:nvSpPr>
        <p:spPr bwMode="auto">
          <a:xfrm>
            <a:off x="3402013" y="4600575"/>
            <a:ext cx="928687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RENJA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9171" name="Text Box 18"/>
          <p:cNvSpPr txBox="1">
            <a:spLocks noChangeArrowheads="1"/>
          </p:cNvSpPr>
          <p:nvPr/>
        </p:nvSpPr>
        <p:spPr bwMode="auto">
          <a:xfrm>
            <a:off x="5310188" y="4648200"/>
            <a:ext cx="876300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RKA –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SKPD</a:t>
            </a:r>
          </a:p>
        </p:txBody>
      </p:sp>
      <p:sp>
        <p:nvSpPr>
          <p:cNvPr id="49172" name="Text Box 19"/>
          <p:cNvSpPr txBox="1">
            <a:spLocks noChangeArrowheads="1"/>
          </p:cNvSpPr>
          <p:nvPr/>
        </p:nvSpPr>
        <p:spPr bwMode="auto">
          <a:xfrm>
            <a:off x="6419850" y="4648200"/>
            <a:ext cx="1352550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PENJABARAN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49173" name="Text Box 20"/>
          <p:cNvSpPr txBox="1">
            <a:spLocks noChangeArrowheads="1"/>
          </p:cNvSpPr>
          <p:nvPr/>
        </p:nvSpPr>
        <p:spPr bwMode="auto">
          <a:xfrm>
            <a:off x="1709738" y="1408113"/>
            <a:ext cx="1230312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RENSTRA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KL</a:t>
            </a:r>
          </a:p>
        </p:txBody>
      </p:sp>
      <p:sp>
        <p:nvSpPr>
          <p:cNvPr id="49174" name="Text Box 21"/>
          <p:cNvSpPr txBox="1">
            <a:spLocks noChangeArrowheads="1"/>
          </p:cNvSpPr>
          <p:nvPr/>
        </p:nvSpPr>
        <p:spPr bwMode="auto">
          <a:xfrm>
            <a:off x="3327400" y="1409700"/>
            <a:ext cx="928688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RENJA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KL</a:t>
            </a:r>
          </a:p>
        </p:txBody>
      </p:sp>
      <p:sp>
        <p:nvSpPr>
          <p:cNvPr id="49175" name="Text Box 22"/>
          <p:cNvSpPr txBox="1">
            <a:spLocks noChangeArrowheads="1"/>
          </p:cNvSpPr>
          <p:nvPr/>
        </p:nvSpPr>
        <p:spPr bwMode="auto">
          <a:xfrm>
            <a:off x="5362575" y="1447800"/>
            <a:ext cx="863600" cy="2841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RKA - KL</a:t>
            </a:r>
          </a:p>
        </p:txBody>
      </p:sp>
      <p:sp>
        <p:nvSpPr>
          <p:cNvPr id="49176" name="Text Box 23"/>
          <p:cNvSpPr txBox="1">
            <a:spLocks noChangeArrowheads="1"/>
          </p:cNvSpPr>
          <p:nvPr/>
        </p:nvSpPr>
        <p:spPr bwMode="auto">
          <a:xfrm>
            <a:off x="6567488" y="1447800"/>
            <a:ext cx="1190625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RINCIAN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APBN</a:t>
            </a:r>
          </a:p>
        </p:txBody>
      </p:sp>
      <p:sp>
        <p:nvSpPr>
          <p:cNvPr id="49177" name="Line 24"/>
          <p:cNvSpPr>
            <a:spLocks noChangeShapeType="1"/>
          </p:cNvSpPr>
          <p:nvPr/>
        </p:nvSpPr>
        <p:spPr bwMode="auto">
          <a:xfrm>
            <a:off x="1295400" y="2590800"/>
            <a:ext cx="381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78" name="Line 25"/>
          <p:cNvSpPr>
            <a:spLocks noChangeShapeType="1"/>
          </p:cNvSpPr>
          <p:nvPr/>
        </p:nvSpPr>
        <p:spPr bwMode="auto">
          <a:xfrm>
            <a:off x="3048000" y="2590800"/>
            <a:ext cx="381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79" name="Text Box 26"/>
          <p:cNvSpPr txBox="1">
            <a:spLocks noChangeArrowheads="1"/>
          </p:cNvSpPr>
          <p:nvPr/>
        </p:nvSpPr>
        <p:spPr bwMode="auto">
          <a:xfrm>
            <a:off x="2819400" y="2239963"/>
            <a:ext cx="8112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dijabarkan</a:t>
            </a:r>
          </a:p>
        </p:txBody>
      </p:sp>
      <p:sp>
        <p:nvSpPr>
          <p:cNvPr id="49180" name="Line 27"/>
          <p:cNvSpPr>
            <a:spLocks noChangeShapeType="1"/>
          </p:cNvSpPr>
          <p:nvPr/>
        </p:nvSpPr>
        <p:spPr bwMode="auto">
          <a:xfrm>
            <a:off x="4114800" y="2590800"/>
            <a:ext cx="1066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1" name="Line 28"/>
          <p:cNvSpPr>
            <a:spLocks noChangeShapeType="1"/>
          </p:cNvSpPr>
          <p:nvPr/>
        </p:nvSpPr>
        <p:spPr bwMode="auto">
          <a:xfrm>
            <a:off x="6172200" y="2590800"/>
            <a:ext cx="457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2" name="Line 29"/>
          <p:cNvSpPr>
            <a:spLocks noChangeShapeType="1"/>
          </p:cNvSpPr>
          <p:nvPr/>
        </p:nvSpPr>
        <p:spPr bwMode="auto">
          <a:xfrm flipV="1">
            <a:off x="2286000" y="1866900"/>
            <a:ext cx="0" cy="4953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3" name="Text Box 30"/>
          <p:cNvSpPr txBox="1">
            <a:spLocks noChangeArrowheads="1"/>
          </p:cNvSpPr>
          <p:nvPr/>
        </p:nvSpPr>
        <p:spPr bwMode="auto">
          <a:xfrm>
            <a:off x="1639888" y="1935163"/>
            <a:ext cx="7477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184" name="Line 31"/>
          <p:cNvSpPr>
            <a:spLocks noChangeShapeType="1"/>
          </p:cNvSpPr>
          <p:nvPr/>
        </p:nvSpPr>
        <p:spPr bwMode="auto">
          <a:xfrm>
            <a:off x="2971800" y="1609725"/>
            <a:ext cx="304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5" name="Text Box 32"/>
          <p:cNvSpPr txBox="1">
            <a:spLocks noChangeArrowheads="1"/>
          </p:cNvSpPr>
          <p:nvPr/>
        </p:nvSpPr>
        <p:spPr bwMode="auto">
          <a:xfrm>
            <a:off x="2725738" y="1362075"/>
            <a:ext cx="7477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186" name="Line 33"/>
          <p:cNvSpPr>
            <a:spLocks noChangeShapeType="1"/>
          </p:cNvSpPr>
          <p:nvPr/>
        </p:nvSpPr>
        <p:spPr bwMode="auto">
          <a:xfrm>
            <a:off x="4267200" y="1600200"/>
            <a:ext cx="914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7" name="Line 34"/>
          <p:cNvSpPr>
            <a:spLocks noChangeShapeType="1"/>
          </p:cNvSpPr>
          <p:nvPr/>
        </p:nvSpPr>
        <p:spPr bwMode="auto">
          <a:xfrm>
            <a:off x="6400800" y="1600200"/>
            <a:ext cx="152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8" name="Line 35"/>
          <p:cNvSpPr>
            <a:spLocks noChangeShapeType="1"/>
          </p:cNvSpPr>
          <p:nvPr/>
        </p:nvSpPr>
        <p:spPr bwMode="auto">
          <a:xfrm>
            <a:off x="5715000" y="1752600"/>
            <a:ext cx="0" cy="685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89" name="Line 36"/>
          <p:cNvSpPr>
            <a:spLocks noChangeShapeType="1"/>
          </p:cNvSpPr>
          <p:nvPr/>
        </p:nvSpPr>
        <p:spPr bwMode="auto">
          <a:xfrm flipV="1">
            <a:off x="7086600" y="1905000"/>
            <a:ext cx="0" cy="533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0" name="Line 37"/>
          <p:cNvSpPr>
            <a:spLocks noChangeShapeType="1"/>
          </p:cNvSpPr>
          <p:nvPr/>
        </p:nvSpPr>
        <p:spPr bwMode="auto">
          <a:xfrm>
            <a:off x="838200" y="2867025"/>
            <a:ext cx="0" cy="685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1" name="Line 38"/>
          <p:cNvSpPr>
            <a:spLocks noChangeShapeType="1"/>
          </p:cNvSpPr>
          <p:nvPr/>
        </p:nvSpPr>
        <p:spPr bwMode="auto">
          <a:xfrm>
            <a:off x="1371600" y="3810000"/>
            <a:ext cx="304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2" name="Text Box 39"/>
          <p:cNvSpPr txBox="1">
            <a:spLocks noChangeArrowheads="1"/>
          </p:cNvSpPr>
          <p:nvPr/>
        </p:nvSpPr>
        <p:spPr bwMode="auto">
          <a:xfrm>
            <a:off x="1162050" y="3554413"/>
            <a:ext cx="747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193" name="Text Box 40"/>
          <p:cNvSpPr txBox="1">
            <a:spLocks noChangeArrowheads="1"/>
          </p:cNvSpPr>
          <p:nvPr/>
        </p:nvSpPr>
        <p:spPr bwMode="auto">
          <a:xfrm>
            <a:off x="2628900" y="3533775"/>
            <a:ext cx="8112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dijabarkan</a:t>
            </a:r>
          </a:p>
        </p:txBody>
      </p:sp>
      <p:sp>
        <p:nvSpPr>
          <p:cNvPr id="49194" name="Line 41"/>
          <p:cNvSpPr>
            <a:spLocks noChangeShapeType="1"/>
          </p:cNvSpPr>
          <p:nvPr/>
        </p:nvSpPr>
        <p:spPr bwMode="auto">
          <a:xfrm>
            <a:off x="2819400" y="3810000"/>
            <a:ext cx="457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5" name="Line 42"/>
          <p:cNvSpPr>
            <a:spLocks noChangeShapeType="1"/>
          </p:cNvSpPr>
          <p:nvPr/>
        </p:nvSpPr>
        <p:spPr bwMode="auto">
          <a:xfrm>
            <a:off x="2286000" y="2867025"/>
            <a:ext cx="0" cy="68580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6" name="Line 43"/>
          <p:cNvSpPr>
            <a:spLocks noChangeShapeType="1"/>
          </p:cNvSpPr>
          <p:nvPr/>
        </p:nvSpPr>
        <p:spPr bwMode="auto">
          <a:xfrm>
            <a:off x="3733800" y="2743200"/>
            <a:ext cx="0" cy="762000"/>
          </a:xfrm>
          <a:prstGeom prst="line">
            <a:avLst/>
          </a:prstGeom>
          <a:noFill/>
          <a:ln w="28575">
            <a:solidFill>
              <a:schemeClr val="bg2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7" name="Line 44"/>
          <p:cNvSpPr>
            <a:spLocks noChangeShapeType="1"/>
          </p:cNvSpPr>
          <p:nvPr/>
        </p:nvSpPr>
        <p:spPr bwMode="auto">
          <a:xfrm flipV="1">
            <a:off x="3733800" y="1905000"/>
            <a:ext cx="0" cy="533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198" name="Text Box 45"/>
          <p:cNvSpPr txBox="1">
            <a:spLocks noChangeArrowheads="1"/>
          </p:cNvSpPr>
          <p:nvPr/>
        </p:nvSpPr>
        <p:spPr bwMode="auto">
          <a:xfrm>
            <a:off x="3276600" y="1981200"/>
            <a:ext cx="5111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diacu</a:t>
            </a:r>
          </a:p>
        </p:txBody>
      </p:sp>
      <p:sp>
        <p:nvSpPr>
          <p:cNvPr id="49199" name="Text Box 46"/>
          <p:cNvSpPr txBox="1">
            <a:spLocks noChangeArrowheads="1"/>
          </p:cNvSpPr>
          <p:nvPr/>
        </p:nvSpPr>
        <p:spPr bwMode="auto">
          <a:xfrm>
            <a:off x="4038600" y="3352800"/>
            <a:ext cx="747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00" name="Line 47"/>
          <p:cNvSpPr>
            <a:spLocks noChangeShapeType="1"/>
          </p:cNvSpPr>
          <p:nvPr/>
        </p:nvSpPr>
        <p:spPr bwMode="auto">
          <a:xfrm>
            <a:off x="6324600" y="3733800"/>
            <a:ext cx="381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1" name="Line 48"/>
          <p:cNvSpPr>
            <a:spLocks noChangeShapeType="1"/>
          </p:cNvSpPr>
          <p:nvPr/>
        </p:nvSpPr>
        <p:spPr bwMode="auto">
          <a:xfrm flipV="1">
            <a:off x="5791200" y="3886200"/>
            <a:ext cx="0" cy="685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2" name="Line 49"/>
          <p:cNvSpPr>
            <a:spLocks noChangeShapeType="1"/>
          </p:cNvSpPr>
          <p:nvPr/>
        </p:nvSpPr>
        <p:spPr bwMode="auto">
          <a:xfrm>
            <a:off x="7162800" y="3886200"/>
            <a:ext cx="0" cy="7620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3" name="Line 50"/>
          <p:cNvSpPr>
            <a:spLocks noChangeShapeType="1"/>
          </p:cNvSpPr>
          <p:nvPr/>
        </p:nvSpPr>
        <p:spPr bwMode="auto">
          <a:xfrm>
            <a:off x="6172200" y="4876800"/>
            <a:ext cx="228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4" name="Text Box 51"/>
          <p:cNvSpPr txBox="1">
            <a:spLocks noChangeArrowheads="1"/>
          </p:cNvSpPr>
          <p:nvPr/>
        </p:nvSpPr>
        <p:spPr bwMode="auto">
          <a:xfrm>
            <a:off x="4278313" y="4610100"/>
            <a:ext cx="7477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05" name="Line 52"/>
          <p:cNvSpPr>
            <a:spLocks noChangeShapeType="1"/>
          </p:cNvSpPr>
          <p:nvPr/>
        </p:nvSpPr>
        <p:spPr bwMode="auto">
          <a:xfrm>
            <a:off x="4343400" y="4876800"/>
            <a:ext cx="990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6" name="Text Box 53"/>
          <p:cNvSpPr txBox="1">
            <a:spLocks noChangeArrowheads="1"/>
          </p:cNvSpPr>
          <p:nvPr/>
        </p:nvSpPr>
        <p:spPr bwMode="auto">
          <a:xfrm>
            <a:off x="2819400" y="4602163"/>
            <a:ext cx="7477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07" name="Line 54"/>
          <p:cNvSpPr>
            <a:spLocks noChangeShapeType="1"/>
          </p:cNvSpPr>
          <p:nvPr/>
        </p:nvSpPr>
        <p:spPr bwMode="auto">
          <a:xfrm flipV="1">
            <a:off x="2895600" y="4876800"/>
            <a:ext cx="457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8" name="Line 55"/>
          <p:cNvSpPr>
            <a:spLocks noChangeShapeType="1"/>
          </p:cNvSpPr>
          <p:nvPr/>
        </p:nvSpPr>
        <p:spPr bwMode="auto">
          <a:xfrm>
            <a:off x="2286000" y="4038600"/>
            <a:ext cx="0" cy="533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09" name="Text Box 56"/>
          <p:cNvSpPr txBox="1">
            <a:spLocks noChangeArrowheads="1"/>
          </p:cNvSpPr>
          <p:nvPr/>
        </p:nvSpPr>
        <p:spPr bwMode="auto">
          <a:xfrm>
            <a:off x="1611313" y="4144963"/>
            <a:ext cx="7477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10" name="Text Box 57"/>
          <p:cNvSpPr txBox="1">
            <a:spLocks noChangeArrowheads="1"/>
          </p:cNvSpPr>
          <p:nvPr/>
        </p:nvSpPr>
        <p:spPr bwMode="auto">
          <a:xfrm rot="5400000">
            <a:off x="7565231" y="1737519"/>
            <a:ext cx="1370013" cy="650875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tx1"/>
                </a:solidFill>
                <a:latin typeface="Albertus Extra Bold" pitchFamily="34" charset="0"/>
              </a:rPr>
              <a:t>Pemerintah </a:t>
            </a:r>
          </a:p>
          <a:p>
            <a:pPr eaLnBrk="1" hangingPunct="1"/>
            <a:r>
              <a:rPr lang="en-US" sz="1800">
                <a:solidFill>
                  <a:schemeClr val="tx1"/>
                </a:solidFill>
                <a:latin typeface="Albertus Extra Bold" pitchFamily="34" charset="0"/>
              </a:rPr>
              <a:t>Pusat</a:t>
            </a:r>
          </a:p>
        </p:txBody>
      </p:sp>
      <p:sp>
        <p:nvSpPr>
          <p:cNvPr id="49211" name="Text Box 58"/>
          <p:cNvSpPr txBox="1">
            <a:spLocks noChangeArrowheads="1"/>
          </p:cNvSpPr>
          <p:nvPr/>
        </p:nvSpPr>
        <p:spPr bwMode="auto">
          <a:xfrm rot="5400000">
            <a:off x="7527131" y="4061619"/>
            <a:ext cx="1446213" cy="65087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tx1"/>
                </a:solidFill>
                <a:latin typeface="Albertus Extra Bold" pitchFamily="34" charset="0"/>
              </a:rPr>
              <a:t>Pemerintah </a:t>
            </a:r>
          </a:p>
          <a:p>
            <a:pPr eaLnBrk="1" hangingPunct="1"/>
            <a:r>
              <a:rPr lang="en-US" sz="1800">
                <a:solidFill>
                  <a:schemeClr val="tx1"/>
                </a:solidFill>
                <a:latin typeface="Albertus Extra Bold" pitchFamily="34" charset="0"/>
              </a:rPr>
              <a:t>Daerah</a:t>
            </a:r>
          </a:p>
        </p:txBody>
      </p:sp>
      <p:sp>
        <p:nvSpPr>
          <p:cNvPr id="49212" name="Text Box 59"/>
          <p:cNvSpPr txBox="1">
            <a:spLocks noChangeArrowheads="1"/>
          </p:cNvSpPr>
          <p:nvPr/>
        </p:nvSpPr>
        <p:spPr bwMode="auto">
          <a:xfrm>
            <a:off x="0" y="5562600"/>
            <a:ext cx="4343400" cy="366713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tx1"/>
                </a:solidFill>
                <a:latin typeface="Albertus Extra Bold" pitchFamily="34" charset="0"/>
              </a:rPr>
              <a:t>PERENCANAAN PROGRAM</a:t>
            </a:r>
          </a:p>
        </p:txBody>
      </p:sp>
      <p:sp>
        <p:nvSpPr>
          <p:cNvPr id="49213" name="Text Box 60"/>
          <p:cNvSpPr txBox="1">
            <a:spLocks noChangeArrowheads="1"/>
          </p:cNvSpPr>
          <p:nvPr/>
        </p:nvSpPr>
        <p:spPr bwMode="auto">
          <a:xfrm>
            <a:off x="4343400" y="5562600"/>
            <a:ext cx="3581400" cy="3667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bg1"/>
                </a:solidFill>
                <a:latin typeface="Albertus Extra Bold" pitchFamily="34" charset="0"/>
              </a:rPr>
              <a:t>PENGANGGARAN</a:t>
            </a:r>
            <a:endParaRPr lang="en-US" sz="1800">
              <a:solidFill>
                <a:schemeClr val="tx1"/>
              </a:solidFill>
              <a:latin typeface="Albertus Extra Bold" pitchFamily="34" charset="0"/>
            </a:endParaRPr>
          </a:p>
        </p:txBody>
      </p:sp>
      <p:sp>
        <p:nvSpPr>
          <p:cNvPr id="49214" name="Text Box 61"/>
          <p:cNvSpPr txBox="1">
            <a:spLocks noChangeArrowheads="1"/>
          </p:cNvSpPr>
          <p:nvPr/>
        </p:nvSpPr>
        <p:spPr bwMode="auto">
          <a:xfrm>
            <a:off x="381000" y="3048000"/>
            <a:ext cx="5111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diacu</a:t>
            </a:r>
          </a:p>
        </p:txBody>
      </p:sp>
      <p:sp>
        <p:nvSpPr>
          <p:cNvPr id="49215" name="Text Box 62"/>
          <p:cNvSpPr txBox="1">
            <a:spLocks noChangeArrowheads="1"/>
          </p:cNvSpPr>
          <p:nvPr/>
        </p:nvSpPr>
        <p:spPr bwMode="auto">
          <a:xfrm>
            <a:off x="1466850" y="3048000"/>
            <a:ext cx="9286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diperhatikan</a:t>
            </a:r>
          </a:p>
        </p:txBody>
      </p:sp>
      <p:sp>
        <p:nvSpPr>
          <p:cNvPr id="49216" name="Text Box 63"/>
          <p:cNvSpPr txBox="1">
            <a:spLocks noChangeArrowheads="1"/>
          </p:cNvSpPr>
          <p:nvPr/>
        </p:nvSpPr>
        <p:spPr bwMode="auto">
          <a:xfrm>
            <a:off x="3714750" y="3048000"/>
            <a:ext cx="24844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Diserasikan melalui MUSRENBANGDA</a:t>
            </a:r>
          </a:p>
        </p:txBody>
      </p:sp>
      <p:sp>
        <p:nvSpPr>
          <p:cNvPr id="49217" name="Line 64"/>
          <p:cNvSpPr>
            <a:spLocks noChangeShapeType="1"/>
          </p:cNvSpPr>
          <p:nvPr/>
        </p:nvSpPr>
        <p:spPr bwMode="auto">
          <a:xfrm>
            <a:off x="3733800" y="3962400"/>
            <a:ext cx="0" cy="609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18" name="Text Box 65"/>
          <p:cNvSpPr txBox="1">
            <a:spLocks noChangeArrowheads="1"/>
          </p:cNvSpPr>
          <p:nvPr/>
        </p:nvSpPr>
        <p:spPr bwMode="auto">
          <a:xfrm>
            <a:off x="4197350" y="2362200"/>
            <a:ext cx="747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19" name="Text Box 66"/>
          <p:cNvSpPr txBox="1">
            <a:spLocks noChangeArrowheads="1"/>
          </p:cNvSpPr>
          <p:nvPr/>
        </p:nvSpPr>
        <p:spPr bwMode="auto">
          <a:xfrm>
            <a:off x="4144963" y="1325563"/>
            <a:ext cx="7477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20" name="Text Box 67"/>
          <p:cNvSpPr txBox="1">
            <a:spLocks noChangeArrowheads="1"/>
          </p:cNvSpPr>
          <p:nvPr/>
        </p:nvSpPr>
        <p:spPr bwMode="auto">
          <a:xfrm>
            <a:off x="4419600" y="3657600"/>
            <a:ext cx="609600" cy="314325"/>
          </a:xfrm>
          <a:prstGeom prst="rect">
            <a:avLst/>
          </a:prstGeom>
          <a:solidFill>
            <a:srgbClr val="66FF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35000"/>
              </a:spcBef>
              <a:spcAft>
                <a:spcPct val="30000"/>
              </a:spcAft>
            </a:pPr>
            <a:r>
              <a:rPr lang="en-US" sz="1400" b="1">
                <a:solidFill>
                  <a:schemeClr val="bg1"/>
                </a:solidFill>
                <a:latin typeface="Tahoma" pitchFamily="34" charset="0"/>
              </a:rPr>
              <a:t>KUA </a:t>
            </a:r>
          </a:p>
        </p:txBody>
      </p:sp>
      <p:sp>
        <p:nvSpPr>
          <p:cNvPr id="49221" name="Line 68"/>
          <p:cNvSpPr>
            <a:spLocks noChangeShapeType="1"/>
          </p:cNvSpPr>
          <p:nvPr/>
        </p:nvSpPr>
        <p:spPr bwMode="auto">
          <a:xfrm>
            <a:off x="4191000" y="3810000"/>
            <a:ext cx="228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22" name="Text Box 69"/>
          <p:cNvSpPr txBox="1">
            <a:spLocks noChangeArrowheads="1"/>
          </p:cNvSpPr>
          <p:nvPr/>
        </p:nvSpPr>
        <p:spPr bwMode="auto">
          <a:xfrm>
            <a:off x="4876800" y="3352800"/>
            <a:ext cx="747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cxnSp>
        <p:nvCxnSpPr>
          <p:cNvPr id="49223" name="AutoShape 70"/>
          <p:cNvCxnSpPr>
            <a:cxnSpLocks noChangeShapeType="1"/>
            <a:stCxn id="49220" idx="3"/>
            <a:endCxn id="49167" idx="1"/>
          </p:cNvCxnSpPr>
          <p:nvPr/>
        </p:nvCxnSpPr>
        <p:spPr bwMode="auto">
          <a:xfrm flipV="1">
            <a:off x="5029200" y="3724275"/>
            <a:ext cx="228600" cy="9048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bg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224" name="Text Box 71"/>
          <p:cNvSpPr txBox="1">
            <a:spLocks noChangeArrowheads="1"/>
          </p:cNvSpPr>
          <p:nvPr/>
        </p:nvSpPr>
        <p:spPr bwMode="auto">
          <a:xfrm>
            <a:off x="114300" y="2362200"/>
            <a:ext cx="1350963" cy="4667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RPJP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Tahoma" pitchFamily="34" charset="0"/>
              </a:rPr>
              <a:t>NASIONAL</a:t>
            </a:r>
          </a:p>
        </p:txBody>
      </p:sp>
      <p:sp>
        <p:nvSpPr>
          <p:cNvPr id="49225" name="Text Box 72"/>
          <p:cNvSpPr txBox="1">
            <a:spLocks noChangeArrowheads="1"/>
          </p:cNvSpPr>
          <p:nvPr/>
        </p:nvSpPr>
        <p:spPr bwMode="auto">
          <a:xfrm>
            <a:off x="1219200" y="2286000"/>
            <a:ext cx="747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200" b="1">
                <a:solidFill>
                  <a:schemeClr val="bg1"/>
                </a:solidFill>
                <a:latin typeface="Arial Narrow" pitchFamily="34" charset="0"/>
              </a:rPr>
              <a:t>Pedoman</a:t>
            </a:r>
          </a:p>
        </p:txBody>
      </p:sp>
      <p:sp>
        <p:nvSpPr>
          <p:cNvPr id="49226" name="Text Box 73"/>
          <p:cNvSpPr txBox="1">
            <a:spLocks noChangeArrowheads="1"/>
          </p:cNvSpPr>
          <p:nvPr/>
        </p:nvSpPr>
        <p:spPr bwMode="auto">
          <a:xfrm>
            <a:off x="4724400" y="4191000"/>
            <a:ext cx="685800" cy="314325"/>
          </a:xfrm>
          <a:prstGeom prst="rect">
            <a:avLst/>
          </a:prstGeom>
          <a:solidFill>
            <a:srgbClr val="66FF33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35000"/>
              </a:spcBef>
              <a:spcAft>
                <a:spcPct val="30000"/>
              </a:spcAft>
            </a:pPr>
            <a:r>
              <a:rPr lang="en-US" sz="1400" b="1">
                <a:solidFill>
                  <a:schemeClr val="bg1"/>
                </a:solidFill>
                <a:latin typeface="Tahoma" pitchFamily="34" charset="0"/>
              </a:rPr>
              <a:t>PPAS </a:t>
            </a:r>
          </a:p>
        </p:txBody>
      </p:sp>
      <p:sp>
        <p:nvSpPr>
          <p:cNvPr id="49227" name="Line 74"/>
          <p:cNvSpPr>
            <a:spLocks noChangeShapeType="1"/>
          </p:cNvSpPr>
          <p:nvPr/>
        </p:nvSpPr>
        <p:spPr bwMode="auto">
          <a:xfrm>
            <a:off x="5105400" y="3810000"/>
            <a:ext cx="0" cy="3810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28" name="Line 75"/>
          <p:cNvSpPr>
            <a:spLocks noChangeShapeType="1"/>
          </p:cNvSpPr>
          <p:nvPr/>
        </p:nvSpPr>
        <p:spPr bwMode="auto">
          <a:xfrm>
            <a:off x="5562600" y="4343400"/>
            <a:ext cx="0" cy="304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49229" name="Line 76"/>
          <p:cNvSpPr>
            <a:spLocks noChangeShapeType="1"/>
          </p:cNvSpPr>
          <p:nvPr/>
        </p:nvSpPr>
        <p:spPr bwMode="auto">
          <a:xfrm>
            <a:off x="5410200" y="4343400"/>
            <a:ext cx="152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ChangeArrowheads="1"/>
          </p:cNvSpPr>
          <p:nvPr/>
        </p:nvSpPr>
        <p:spPr bwMode="auto">
          <a:xfrm>
            <a:off x="457200" y="19208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257" tIns="43628" rIns="87257" bIns="43628" anchor="ctr"/>
          <a:lstStyle/>
          <a:p>
            <a:pPr defTabSz="871538">
              <a:defRPr/>
            </a:pP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 Extra Bold" pitchFamily="32" charset="0"/>
                <a:cs typeface="+mn-cs"/>
              </a:rPr>
              <a:t> PENYUSUNAN RANCANGAN APBD </a:t>
            </a:r>
            <a:b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 Extra Bold" pitchFamily="32" charset="0"/>
                <a:cs typeface="+mn-cs"/>
              </a:rPr>
            </a:br>
            <a:r>
              <a:rPr lang="en-US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 Extra Bold" pitchFamily="32" charset="0"/>
                <a:cs typeface="+mn-cs"/>
              </a:rPr>
              <a:t>(SESUAI PP 58/2005 DAN PERMENDAGRI 13/2006,59/2007 &amp; 32/2008)</a:t>
            </a:r>
          </a:p>
        </p:txBody>
      </p:sp>
      <p:grpSp>
        <p:nvGrpSpPr>
          <p:cNvPr id="50179" name="Group 3"/>
          <p:cNvGrpSpPr>
            <a:grpSpLocks/>
          </p:cNvGrpSpPr>
          <p:nvPr/>
        </p:nvGrpSpPr>
        <p:grpSpPr bwMode="auto">
          <a:xfrm>
            <a:off x="1714500" y="990600"/>
            <a:ext cx="6134100" cy="5740400"/>
            <a:chOff x="1170" y="624"/>
            <a:chExt cx="4186" cy="3616"/>
          </a:xfrm>
        </p:grpSpPr>
        <p:sp>
          <p:nvSpPr>
            <p:cNvPr id="50180" name="Line 4"/>
            <p:cNvSpPr>
              <a:spLocks noChangeShapeType="1"/>
            </p:cNvSpPr>
            <p:nvPr/>
          </p:nvSpPr>
          <p:spPr bwMode="auto">
            <a:xfrm>
              <a:off x="1699" y="3348"/>
              <a:ext cx="1" cy="3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81" name="Line 5"/>
            <p:cNvSpPr>
              <a:spLocks noChangeShapeType="1"/>
            </p:cNvSpPr>
            <p:nvPr/>
          </p:nvSpPr>
          <p:spPr bwMode="auto">
            <a:xfrm flipH="1">
              <a:off x="3102" y="2912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82" name="Line 6"/>
            <p:cNvSpPr>
              <a:spLocks noChangeShapeType="1"/>
            </p:cNvSpPr>
            <p:nvPr/>
          </p:nvSpPr>
          <p:spPr bwMode="auto">
            <a:xfrm flipH="1">
              <a:off x="3094" y="3408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83" name="Line 7"/>
            <p:cNvSpPr>
              <a:spLocks noChangeShapeType="1"/>
            </p:cNvSpPr>
            <p:nvPr/>
          </p:nvSpPr>
          <p:spPr bwMode="auto">
            <a:xfrm flipH="1">
              <a:off x="3094" y="3792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84" name="Rectangle 8"/>
            <p:cNvSpPr>
              <a:spLocks noChangeArrowheads="1"/>
            </p:cNvSpPr>
            <p:nvPr/>
          </p:nvSpPr>
          <p:spPr bwMode="auto">
            <a:xfrm>
              <a:off x="2151" y="1888"/>
              <a:ext cx="1872" cy="712"/>
            </a:xfrm>
            <a:prstGeom prst="rect">
              <a:avLst/>
            </a:prstGeom>
            <a:noFill/>
            <a:ln w="28575">
              <a:solidFill>
                <a:srgbClr val="FFFF00"/>
              </a:solidFill>
              <a:prstDash val="sysDot"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0185" name="AutoShape 9"/>
            <p:cNvSpPr>
              <a:spLocks noChangeArrowheads="1"/>
            </p:cNvSpPr>
            <p:nvPr/>
          </p:nvSpPr>
          <p:spPr bwMode="auto">
            <a:xfrm>
              <a:off x="2730" y="632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RPJMD</a:t>
              </a:r>
            </a:p>
          </p:txBody>
        </p:sp>
        <p:sp>
          <p:nvSpPr>
            <p:cNvPr id="50186" name="AutoShape 10"/>
            <p:cNvSpPr>
              <a:spLocks noChangeArrowheads="1"/>
            </p:cNvSpPr>
            <p:nvPr/>
          </p:nvSpPr>
          <p:spPr bwMode="auto">
            <a:xfrm>
              <a:off x="1274" y="1016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Renstra</a:t>
              </a:r>
            </a:p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SKPD</a:t>
              </a:r>
            </a:p>
          </p:txBody>
        </p:sp>
        <p:sp>
          <p:nvSpPr>
            <p:cNvPr id="50187" name="AutoShape 11"/>
            <p:cNvSpPr>
              <a:spLocks noChangeArrowheads="1"/>
            </p:cNvSpPr>
            <p:nvPr/>
          </p:nvSpPr>
          <p:spPr bwMode="auto">
            <a:xfrm>
              <a:off x="1274" y="1544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Renja</a:t>
              </a:r>
            </a:p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SKPD</a:t>
              </a:r>
            </a:p>
          </p:txBody>
        </p:sp>
        <p:sp>
          <p:nvSpPr>
            <p:cNvPr id="50188" name="AutoShape 12"/>
            <p:cNvSpPr>
              <a:spLocks noChangeArrowheads="1"/>
            </p:cNvSpPr>
            <p:nvPr/>
          </p:nvSpPr>
          <p:spPr bwMode="auto">
            <a:xfrm>
              <a:off x="2730" y="1544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RKPD</a:t>
              </a:r>
            </a:p>
          </p:txBody>
        </p:sp>
        <p:sp>
          <p:nvSpPr>
            <p:cNvPr id="50189" name="AutoShape 13"/>
            <p:cNvSpPr>
              <a:spLocks noChangeArrowheads="1"/>
            </p:cNvSpPr>
            <p:nvPr/>
          </p:nvSpPr>
          <p:spPr bwMode="auto">
            <a:xfrm>
              <a:off x="2210" y="2120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KUA</a:t>
              </a:r>
            </a:p>
          </p:txBody>
        </p:sp>
        <p:sp>
          <p:nvSpPr>
            <p:cNvPr id="50190" name="AutoShape 14"/>
            <p:cNvSpPr>
              <a:spLocks noChangeArrowheads="1"/>
            </p:cNvSpPr>
            <p:nvPr/>
          </p:nvSpPr>
          <p:spPr bwMode="auto">
            <a:xfrm>
              <a:off x="3198" y="2120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PPAS</a:t>
              </a:r>
            </a:p>
          </p:txBody>
        </p:sp>
        <p:sp>
          <p:nvSpPr>
            <p:cNvPr id="50191" name="AutoShape 15"/>
            <p:cNvSpPr>
              <a:spLocks noChangeArrowheads="1"/>
            </p:cNvSpPr>
            <p:nvPr/>
          </p:nvSpPr>
          <p:spPr bwMode="auto">
            <a:xfrm>
              <a:off x="2704" y="3096"/>
              <a:ext cx="780" cy="336"/>
            </a:xfrm>
            <a:prstGeom prst="roundRect">
              <a:avLst>
                <a:gd name="adj" fmla="val 16667"/>
              </a:avLst>
            </a:prstGeom>
            <a:solidFill>
              <a:srgbClr val="66FF33"/>
            </a:solidFill>
            <a:ln>
              <a:noFill/>
            </a:ln>
            <a:effectLst>
              <a:prstShdw prst="shdw17" dist="17961" dir="2700000">
                <a:srgbClr val="3D991F"/>
              </a:prst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PEDOMAN</a:t>
              </a:r>
            </a:p>
            <a:p>
              <a:pPr defTabSz="871538"/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PENYUSUNAN</a:t>
              </a:r>
            </a:p>
            <a:p>
              <a:pPr defTabSz="871538"/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RKA</a:t>
              </a:r>
            </a:p>
          </p:txBody>
        </p:sp>
        <p:sp>
          <p:nvSpPr>
            <p:cNvPr id="50192" name="AutoShape 16"/>
            <p:cNvSpPr>
              <a:spLocks noChangeArrowheads="1"/>
            </p:cNvSpPr>
            <p:nvPr/>
          </p:nvSpPr>
          <p:spPr bwMode="auto">
            <a:xfrm>
              <a:off x="2697" y="3952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FF99FF"/>
            </a:solidFill>
            <a:ln>
              <a:noFill/>
            </a:ln>
            <a:effectLst>
              <a:prstShdw prst="shdw17" dist="17961" dir="2700000">
                <a:srgbClr val="995C99"/>
              </a:prst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RAPERDA</a:t>
              </a:r>
            </a:p>
            <a:p>
              <a:pPr defTabSz="871538"/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APBD</a:t>
              </a:r>
            </a:p>
          </p:txBody>
        </p:sp>
        <p:sp>
          <p:nvSpPr>
            <p:cNvPr id="50193" name="Oval 17"/>
            <p:cNvSpPr>
              <a:spLocks noChangeArrowheads="1"/>
            </p:cNvSpPr>
            <p:nvPr/>
          </p:nvSpPr>
          <p:spPr bwMode="auto">
            <a:xfrm>
              <a:off x="2481" y="3552"/>
              <a:ext cx="1235" cy="288"/>
            </a:xfrm>
            <a:prstGeom prst="ellipse">
              <a:avLst/>
            </a:prstGeom>
            <a:solidFill>
              <a:srgbClr val="FFFF66"/>
            </a:solidFill>
            <a:ln>
              <a:noFill/>
            </a:ln>
            <a:effectLst>
              <a:prstShdw prst="shdw17" dist="17961" dir="2700000">
                <a:srgbClr val="99993D"/>
              </a:prst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10305" rIns="87257" bIns="10305" anchor="ctr" anchorCtr="1"/>
            <a:lstStyle/>
            <a:p>
              <a:pPr defTabSz="871538">
                <a:lnSpc>
                  <a:spcPct val="80000"/>
                </a:lnSpc>
              </a:pPr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TAPD</a:t>
              </a:r>
            </a:p>
          </p:txBody>
        </p:sp>
        <p:sp>
          <p:nvSpPr>
            <p:cNvPr id="50194" name="Line 18"/>
            <p:cNvSpPr>
              <a:spLocks noChangeShapeType="1"/>
            </p:cNvSpPr>
            <p:nvPr/>
          </p:nvSpPr>
          <p:spPr bwMode="auto">
            <a:xfrm>
              <a:off x="1680" y="776"/>
              <a:ext cx="1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95" name="Line 19"/>
            <p:cNvSpPr>
              <a:spLocks noChangeShapeType="1"/>
            </p:cNvSpPr>
            <p:nvPr/>
          </p:nvSpPr>
          <p:spPr bwMode="auto">
            <a:xfrm>
              <a:off x="1669" y="1298"/>
              <a:ext cx="1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96" name="Line 20"/>
            <p:cNvSpPr>
              <a:spLocks noChangeShapeType="1"/>
            </p:cNvSpPr>
            <p:nvPr/>
          </p:nvSpPr>
          <p:spPr bwMode="auto">
            <a:xfrm>
              <a:off x="3103" y="920"/>
              <a:ext cx="1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97" name="Line 21"/>
            <p:cNvSpPr>
              <a:spLocks noChangeShapeType="1"/>
            </p:cNvSpPr>
            <p:nvPr/>
          </p:nvSpPr>
          <p:spPr bwMode="auto">
            <a:xfrm rot="-5400000">
              <a:off x="2396" y="1346"/>
              <a:ext cx="1" cy="6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98" name="Line 22"/>
            <p:cNvSpPr>
              <a:spLocks noChangeShapeType="1"/>
            </p:cNvSpPr>
            <p:nvPr/>
          </p:nvSpPr>
          <p:spPr bwMode="auto">
            <a:xfrm>
              <a:off x="2574" y="1976"/>
              <a:ext cx="10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199" name="Line 23"/>
            <p:cNvSpPr>
              <a:spLocks noChangeShapeType="1"/>
            </p:cNvSpPr>
            <p:nvPr/>
          </p:nvSpPr>
          <p:spPr bwMode="auto">
            <a:xfrm>
              <a:off x="3094" y="1832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0" name="Line 24"/>
            <p:cNvSpPr>
              <a:spLocks noChangeShapeType="1"/>
            </p:cNvSpPr>
            <p:nvPr/>
          </p:nvSpPr>
          <p:spPr bwMode="auto">
            <a:xfrm>
              <a:off x="2574" y="1976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1" name="Line 25"/>
            <p:cNvSpPr>
              <a:spLocks noChangeShapeType="1"/>
            </p:cNvSpPr>
            <p:nvPr/>
          </p:nvSpPr>
          <p:spPr bwMode="auto">
            <a:xfrm>
              <a:off x="3614" y="1976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2" name="Line 26"/>
            <p:cNvSpPr>
              <a:spLocks noChangeShapeType="1"/>
            </p:cNvSpPr>
            <p:nvPr/>
          </p:nvSpPr>
          <p:spPr bwMode="auto">
            <a:xfrm flipH="1" flipV="1">
              <a:off x="2574" y="2544"/>
              <a:ext cx="10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3" name="Line 27"/>
            <p:cNvSpPr>
              <a:spLocks noChangeShapeType="1"/>
            </p:cNvSpPr>
            <p:nvPr/>
          </p:nvSpPr>
          <p:spPr bwMode="auto">
            <a:xfrm flipH="1">
              <a:off x="2574" y="2408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4" name="Line 28"/>
            <p:cNvSpPr>
              <a:spLocks noChangeShapeType="1"/>
            </p:cNvSpPr>
            <p:nvPr/>
          </p:nvSpPr>
          <p:spPr bwMode="auto">
            <a:xfrm flipH="1">
              <a:off x="3614" y="2408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5" name="Line 29"/>
            <p:cNvSpPr>
              <a:spLocks noChangeShapeType="1"/>
            </p:cNvSpPr>
            <p:nvPr/>
          </p:nvSpPr>
          <p:spPr bwMode="auto">
            <a:xfrm flipH="1">
              <a:off x="3094" y="2544"/>
              <a:ext cx="1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6" name="AutoShape 30"/>
            <p:cNvSpPr>
              <a:spLocks noChangeArrowheads="1"/>
            </p:cNvSpPr>
            <p:nvPr/>
          </p:nvSpPr>
          <p:spPr bwMode="auto">
            <a:xfrm>
              <a:off x="1274" y="3080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RKA-SKPD</a:t>
              </a:r>
            </a:p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RKA-PPKD</a:t>
              </a:r>
            </a:p>
          </p:txBody>
        </p:sp>
        <p:sp>
          <p:nvSpPr>
            <p:cNvPr id="50207" name="Line 31"/>
            <p:cNvSpPr>
              <a:spLocks noChangeShapeType="1"/>
            </p:cNvSpPr>
            <p:nvPr/>
          </p:nvSpPr>
          <p:spPr bwMode="auto">
            <a:xfrm>
              <a:off x="1690" y="1832"/>
              <a:ext cx="1" cy="12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8" name="Line 32"/>
            <p:cNvSpPr>
              <a:spLocks noChangeShapeType="1"/>
            </p:cNvSpPr>
            <p:nvPr/>
          </p:nvSpPr>
          <p:spPr bwMode="auto">
            <a:xfrm flipH="1">
              <a:off x="2054" y="3224"/>
              <a:ext cx="6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09" name="Line 33"/>
            <p:cNvSpPr>
              <a:spLocks noChangeShapeType="1"/>
            </p:cNvSpPr>
            <p:nvPr/>
          </p:nvSpPr>
          <p:spPr bwMode="auto">
            <a:xfrm>
              <a:off x="1680" y="776"/>
              <a:ext cx="10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10" name="AutoShape 34"/>
            <p:cNvSpPr>
              <a:spLocks noChangeArrowheads="1"/>
            </p:cNvSpPr>
            <p:nvPr/>
          </p:nvSpPr>
          <p:spPr bwMode="auto">
            <a:xfrm>
              <a:off x="4209" y="1979"/>
              <a:ext cx="728" cy="392"/>
            </a:xfrm>
            <a:prstGeom prst="wedgeRoundRectCallout">
              <a:avLst>
                <a:gd name="adj1" fmla="val -84889"/>
                <a:gd name="adj2" fmla="val -35458"/>
                <a:gd name="adj3" fmla="val 16667"/>
              </a:avLst>
            </a:prstGeom>
            <a:solidFill>
              <a:srgbClr val="FFFF66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7257" tIns="43628" rIns="87257" bIns="43628" anchor="ctr" anchorCtr="1"/>
            <a:lstStyle/>
            <a:p>
              <a:pPr defTabSz="871538">
                <a:lnSpc>
                  <a:spcPct val="90000"/>
                </a:lnSpc>
              </a:pPr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Dibahas bersama DPRD</a:t>
              </a:r>
            </a:p>
          </p:txBody>
        </p:sp>
        <p:sp>
          <p:nvSpPr>
            <p:cNvPr id="50211" name="Text Box 35"/>
            <p:cNvSpPr txBox="1">
              <a:spLocks noChangeArrowheads="1"/>
            </p:cNvSpPr>
            <p:nvPr/>
          </p:nvSpPr>
          <p:spPr bwMode="auto">
            <a:xfrm>
              <a:off x="3090" y="960"/>
              <a:ext cx="422" cy="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5 tahun</a:t>
              </a:r>
            </a:p>
          </p:txBody>
        </p:sp>
        <p:sp>
          <p:nvSpPr>
            <p:cNvPr id="50212" name="Text Box 36"/>
            <p:cNvSpPr txBox="1">
              <a:spLocks noChangeArrowheads="1"/>
            </p:cNvSpPr>
            <p:nvPr/>
          </p:nvSpPr>
          <p:spPr bwMode="auto">
            <a:xfrm>
              <a:off x="1216" y="1314"/>
              <a:ext cx="422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5 tahun</a:t>
              </a:r>
            </a:p>
          </p:txBody>
        </p:sp>
        <p:sp>
          <p:nvSpPr>
            <p:cNvPr id="50213" name="Text Box 37"/>
            <p:cNvSpPr txBox="1">
              <a:spLocks noChangeArrowheads="1"/>
            </p:cNvSpPr>
            <p:nvPr/>
          </p:nvSpPr>
          <p:spPr bwMode="auto">
            <a:xfrm>
              <a:off x="1170" y="1850"/>
              <a:ext cx="422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1 tahun</a:t>
              </a:r>
            </a:p>
          </p:txBody>
        </p:sp>
        <p:sp>
          <p:nvSpPr>
            <p:cNvPr id="50214" name="Text Box 38"/>
            <p:cNvSpPr txBox="1">
              <a:spLocks noChangeArrowheads="1"/>
            </p:cNvSpPr>
            <p:nvPr/>
          </p:nvSpPr>
          <p:spPr bwMode="auto">
            <a:xfrm>
              <a:off x="2160" y="1872"/>
              <a:ext cx="423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1 tahun</a:t>
              </a:r>
            </a:p>
          </p:txBody>
        </p:sp>
        <p:sp>
          <p:nvSpPr>
            <p:cNvPr id="50215" name="AutoShape 39"/>
            <p:cNvSpPr>
              <a:spLocks noChangeArrowheads="1"/>
            </p:cNvSpPr>
            <p:nvPr/>
          </p:nvSpPr>
          <p:spPr bwMode="auto">
            <a:xfrm>
              <a:off x="4576" y="1552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RKP</a:t>
              </a:r>
            </a:p>
          </p:txBody>
        </p:sp>
        <p:sp>
          <p:nvSpPr>
            <p:cNvPr id="50216" name="Line 40"/>
            <p:cNvSpPr>
              <a:spLocks noChangeShapeType="1"/>
            </p:cNvSpPr>
            <p:nvPr/>
          </p:nvSpPr>
          <p:spPr bwMode="auto">
            <a:xfrm flipH="1">
              <a:off x="3510" y="1696"/>
              <a:ext cx="10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17" name="Line 41"/>
            <p:cNvSpPr>
              <a:spLocks noChangeShapeType="1"/>
            </p:cNvSpPr>
            <p:nvPr/>
          </p:nvSpPr>
          <p:spPr bwMode="auto">
            <a:xfrm>
              <a:off x="4966" y="880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18" name="Line 42"/>
            <p:cNvSpPr>
              <a:spLocks noChangeShapeType="1"/>
            </p:cNvSpPr>
            <p:nvPr/>
          </p:nvSpPr>
          <p:spPr bwMode="auto">
            <a:xfrm flipH="1">
              <a:off x="3510" y="776"/>
              <a:ext cx="10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19" name="AutoShape 43"/>
            <p:cNvSpPr>
              <a:spLocks noChangeArrowheads="1"/>
            </p:cNvSpPr>
            <p:nvPr/>
          </p:nvSpPr>
          <p:spPr bwMode="auto">
            <a:xfrm>
              <a:off x="4576" y="624"/>
              <a:ext cx="780" cy="288"/>
            </a:xfrm>
            <a:prstGeom prst="roundRect">
              <a:avLst>
                <a:gd name="adj" fmla="val 16667"/>
              </a:avLst>
            </a:prstGeom>
            <a:solidFill>
              <a:srgbClr val="CCECFF"/>
            </a:solidFill>
            <a:ln>
              <a:noFill/>
            </a:ln>
            <a:effectLst>
              <a:prstShdw prst="shdw17" dist="17961" dir="2700000">
                <a:srgbClr val="7A8E99"/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7257" tIns="43628" rIns="87257" bIns="43628" anchor="ctr"/>
            <a:lstStyle/>
            <a:p>
              <a:pPr defTabSz="871538"/>
              <a:r>
                <a:rPr lang="en-US" b="1">
                  <a:solidFill>
                    <a:schemeClr val="bg2"/>
                  </a:solidFill>
                  <a:latin typeface="Tahoma" pitchFamily="34" charset="0"/>
                </a:rPr>
                <a:t>RPJM</a:t>
              </a:r>
            </a:p>
          </p:txBody>
        </p:sp>
        <p:sp>
          <p:nvSpPr>
            <p:cNvPr id="207916" name="AutoShape 44"/>
            <p:cNvSpPr>
              <a:spLocks noChangeArrowheads="1"/>
            </p:cNvSpPr>
            <p:nvPr/>
          </p:nvSpPr>
          <p:spPr bwMode="auto">
            <a:xfrm>
              <a:off x="2297" y="2688"/>
              <a:ext cx="1612" cy="272"/>
            </a:xfrm>
            <a:prstGeom prst="flowChartDocument">
              <a:avLst/>
            </a:prstGeom>
            <a:solidFill>
              <a:schemeClr val="tx1"/>
            </a:solidFill>
            <a:ln>
              <a:noFill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9525" algn="ctr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7257" tIns="43628" rIns="87257" bIns="43628" anchor="ctr"/>
            <a:lstStyle/>
            <a:p>
              <a:pPr defTabSz="871538">
                <a:defRPr/>
              </a:pPr>
              <a:r>
                <a:rPr lang="en-US" sz="900" b="1">
                  <a:solidFill>
                    <a:schemeClr val="bg2"/>
                  </a:solidFill>
                  <a:latin typeface="Tahoma" pitchFamily="34" charset="0"/>
                </a:rPr>
                <a:t>NOTA KESEPAKATAN PIMPINAN DPRD DGN KDH </a:t>
              </a:r>
            </a:p>
          </p:txBody>
        </p:sp>
        <p:sp>
          <p:nvSpPr>
            <p:cNvPr id="50221" name="Line 45"/>
            <p:cNvSpPr>
              <a:spLocks noChangeShapeType="1"/>
            </p:cNvSpPr>
            <p:nvPr/>
          </p:nvSpPr>
          <p:spPr bwMode="auto">
            <a:xfrm>
              <a:off x="1697" y="3702"/>
              <a:ext cx="7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50222" name="Text Box 46"/>
            <p:cNvSpPr txBox="1">
              <a:spLocks noChangeArrowheads="1"/>
            </p:cNvSpPr>
            <p:nvPr/>
          </p:nvSpPr>
          <p:spPr bwMode="auto">
            <a:xfrm>
              <a:off x="2576" y="1395"/>
              <a:ext cx="423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1 tahun</a:t>
              </a:r>
            </a:p>
          </p:txBody>
        </p:sp>
        <p:sp>
          <p:nvSpPr>
            <p:cNvPr id="50223" name="Text Box 47"/>
            <p:cNvSpPr txBox="1">
              <a:spLocks noChangeArrowheads="1"/>
            </p:cNvSpPr>
            <p:nvPr/>
          </p:nvSpPr>
          <p:spPr bwMode="auto">
            <a:xfrm>
              <a:off x="4495" y="1368"/>
              <a:ext cx="422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1 tahun</a:t>
              </a:r>
            </a:p>
          </p:txBody>
        </p:sp>
        <p:sp>
          <p:nvSpPr>
            <p:cNvPr id="50224" name="Text Box 48"/>
            <p:cNvSpPr txBox="1">
              <a:spLocks noChangeArrowheads="1"/>
            </p:cNvSpPr>
            <p:nvPr/>
          </p:nvSpPr>
          <p:spPr bwMode="auto">
            <a:xfrm>
              <a:off x="4480" y="925"/>
              <a:ext cx="423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5 tahun</a:t>
              </a:r>
            </a:p>
          </p:txBody>
        </p:sp>
        <p:sp>
          <p:nvSpPr>
            <p:cNvPr id="50225" name="Text Box 49"/>
            <p:cNvSpPr txBox="1">
              <a:spLocks noChangeArrowheads="1"/>
            </p:cNvSpPr>
            <p:nvPr/>
          </p:nvSpPr>
          <p:spPr bwMode="auto">
            <a:xfrm>
              <a:off x="3494" y="4018"/>
              <a:ext cx="423" cy="1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FFFF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7257" tIns="43628" rIns="87257" bIns="43628">
              <a:spAutoFit/>
            </a:bodyPr>
            <a:lstStyle>
              <a:lvl1pPr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1pPr>
              <a:lvl2pPr marL="742950" indent="-28575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2pPr>
              <a:lvl3pPr marL="11430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3pPr>
              <a:lvl4pPr marL="16002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4pPr>
              <a:lvl5pPr marL="2057400" indent="-228600" defTabSz="871538" eaLnBrk="0" hangingPunct="0"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5pPr>
              <a:lvl6pPr marL="25146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6pPr>
              <a:lvl7pPr marL="29718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7pPr>
              <a:lvl8pPr marL="34290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8pPr>
              <a:lvl9pPr marL="3886200" indent="-228600" algn="ctr" defTabSz="871538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accent2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1" hangingPunct="1"/>
              <a:r>
                <a:rPr lang="en-US" sz="900" b="1">
                  <a:solidFill>
                    <a:schemeClr val="tx1"/>
                  </a:solidFill>
                  <a:latin typeface="Tahoma" pitchFamily="34" charset="0"/>
                </a:rPr>
                <a:t>1 tahun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4DB45-CE80-4099-BF2D-8CB1C15C656A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1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Daerah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5257800" y="3238500"/>
            <a:ext cx="762000" cy="38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3048000" y="3213100"/>
            <a:ext cx="685800" cy="4000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1524000" y="1981200"/>
            <a:ext cx="1143000" cy="64293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6210300" y="1981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4546600" y="3251200"/>
            <a:ext cx="0" cy="4064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2743200" y="4038600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62" name="Line 11"/>
          <p:cNvSpPr>
            <a:spLocks noChangeShapeType="1"/>
          </p:cNvSpPr>
          <p:nvPr/>
        </p:nvSpPr>
        <p:spPr bwMode="auto">
          <a:xfrm rot="5400000">
            <a:off x="4203700" y="4762500"/>
            <a:ext cx="533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28012" name="AutoShape 12"/>
          <p:cNvSpPr>
            <a:spLocks noChangeArrowheads="1"/>
          </p:cNvSpPr>
          <p:nvPr/>
        </p:nvSpPr>
        <p:spPr bwMode="auto">
          <a:xfrm>
            <a:off x="2324100" y="137160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 17/2003</a:t>
            </a:r>
          </a:p>
        </p:txBody>
      </p:sp>
      <p:sp>
        <p:nvSpPr>
          <p:cNvPr id="128013" name="AutoShape 13"/>
          <p:cNvSpPr>
            <a:spLocks noChangeArrowheads="1"/>
          </p:cNvSpPr>
          <p:nvPr/>
        </p:nvSpPr>
        <p:spPr bwMode="auto">
          <a:xfrm>
            <a:off x="3898900" y="1384300"/>
            <a:ext cx="1447800" cy="609600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>
            <a:noFill/>
          </a:ln>
          <a:effectLst>
            <a:prstShdw prst="shdw17" dist="17961" dir="2700000">
              <a:srgbClr val="66FF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 1/2004</a:t>
            </a:r>
          </a:p>
        </p:txBody>
      </p:sp>
      <p:sp>
        <p:nvSpPr>
          <p:cNvPr id="128014" name="AutoShape 14"/>
          <p:cNvSpPr>
            <a:spLocks noChangeArrowheads="1"/>
          </p:cNvSpPr>
          <p:nvPr/>
        </p:nvSpPr>
        <p:spPr bwMode="auto">
          <a:xfrm>
            <a:off x="5461000" y="1371600"/>
            <a:ext cx="1447800" cy="609600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>
            <a:noFill/>
          </a:ln>
          <a:effectLst>
            <a:prstShdw prst="shdw17" dist="17961" dir="2700000">
              <a:srgbClr val="FF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 15/2004</a:t>
            </a:r>
          </a:p>
        </p:txBody>
      </p:sp>
      <p:sp>
        <p:nvSpPr>
          <p:cNvPr id="128015" name="AutoShape 15"/>
          <p:cNvSpPr>
            <a:spLocks noChangeArrowheads="1"/>
          </p:cNvSpPr>
          <p:nvPr/>
        </p:nvSpPr>
        <p:spPr bwMode="auto">
          <a:xfrm>
            <a:off x="762000" y="1371600"/>
            <a:ext cx="1447800" cy="6096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>
            <a:noFill/>
          </a:ln>
          <a:effectLst>
            <a:prstShdw prst="shdw17" dist="17961" dir="2700000">
              <a:srgbClr val="FFFF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 25/2004</a:t>
            </a:r>
          </a:p>
        </p:txBody>
      </p:sp>
      <p:sp>
        <p:nvSpPr>
          <p:cNvPr id="128016" name="AutoShape 16"/>
          <p:cNvSpPr>
            <a:spLocks noChangeArrowheads="1"/>
          </p:cNvSpPr>
          <p:nvPr/>
        </p:nvSpPr>
        <p:spPr bwMode="auto">
          <a:xfrm>
            <a:off x="7010400" y="1371600"/>
            <a:ext cx="1447800" cy="609600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>
            <a:noFill/>
          </a:ln>
          <a:effectLst>
            <a:prstShdw prst="shdw17" dist="17961" dir="2700000">
              <a:srgbClr val="C0C0C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 33/2004</a:t>
            </a:r>
          </a:p>
        </p:txBody>
      </p:sp>
      <p:sp>
        <p:nvSpPr>
          <p:cNvPr id="128017" name="AutoShape 17"/>
          <p:cNvSpPr>
            <a:spLocks noChangeArrowheads="1"/>
          </p:cNvSpPr>
          <p:nvPr/>
        </p:nvSpPr>
        <p:spPr bwMode="auto">
          <a:xfrm>
            <a:off x="2336800" y="2667000"/>
            <a:ext cx="1447800" cy="609600"/>
          </a:xfrm>
          <a:prstGeom prst="flowChartMultidocumen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PP</a:t>
            </a:r>
          </a:p>
        </p:txBody>
      </p:sp>
      <p:sp>
        <p:nvSpPr>
          <p:cNvPr id="128018" name="AutoShape 18"/>
          <p:cNvSpPr>
            <a:spLocks noChangeArrowheads="1"/>
          </p:cNvSpPr>
          <p:nvPr/>
        </p:nvSpPr>
        <p:spPr bwMode="auto">
          <a:xfrm>
            <a:off x="3860800" y="2667000"/>
            <a:ext cx="1447800" cy="609600"/>
          </a:xfrm>
          <a:prstGeom prst="flowChartMultidocumen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PP</a:t>
            </a:r>
          </a:p>
        </p:txBody>
      </p:sp>
      <p:sp>
        <p:nvSpPr>
          <p:cNvPr id="128019" name="AutoShape 19"/>
          <p:cNvSpPr>
            <a:spLocks noChangeArrowheads="1"/>
          </p:cNvSpPr>
          <p:nvPr/>
        </p:nvSpPr>
        <p:spPr bwMode="auto">
          <a:xfrm>
            <a:off x="5410200" y="2667000"/>
            <a:ext cx="1447800" cy="609600"/>
          </a:xfrm>
          <a:prstGeom prst="flowChartMultidocumen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PP</a:t>
            </a:r>
          </a:p>
        </p:txBody>
      </p:sp>
      <p:sp>
        <p:nvSpPr>
          <p:cNvPr id="128020" name="AutoShape 20"/>
          <p:cNvSpPr>
            <a:spLocks noChangeArrowheads="1"/>
          </p:cNvSpPr>
          <p:nvPr/>
        </p:nvSpPr>
        <p:spPr bwMode="auto">
          <a:xfrm>
            <a:off x="685800" y="3581400"/>
            <a:ext cx="2057400" cy="10287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 32/2004</a:t>
            </a:r>
          </a:p>
          <a:p>
            <a:pPr>
              <a:defRPr/>
            </a:pPr>
            <a:r>
              <a:rPr lang="en-US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Pasal 222</a:t>
            </a:r>
          </a:p>
          <a:p>
            <a:pPr>
              <a:defRPr/>
            </a:pPr>
            <a:r>
              <a:rPr lang="en-US" sz="1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Pasal 237</a:t>
            </a:r>
          </a:p>
        </p:txBody>
      </p:sp>
      <p:sp>
        <p:nvSpPr>
          <p:cNvPr id="128021" name="AutoShape 21"/>
          <p:cNvSpPr>
            <a:spLocks noChangeArrowheads="1"/>
          </p:cNvSpPr>
          <p:nvPr/>
        </p:nvSpPr>
        <p:spPr bwMode="auto">
          <a:xfrm>
            <a:off x="3657600" y="3657600"/>
            <a:ext cx="1638300" cy="838200"/>
          </a:xfrm>
          <a:prstGeom prst="bevel">
            <a:avLst>
              <a:gd name="adj" fmla="val 12500"/>
            </a:avLst>
          </a:prstGeom>
          <a:solidFill>
            <a:srgbClr val="3399FF"/>
          </a:solidFill>
          <a:ln>
            <a:noFill/>
          </a:ln>
          <a:effectLst>
            <a:prstShdw prst="shdw17" dist="17961" dir="27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PP 58</a:t>
            </a:r>
          </a:p>
          <a:p>
            <a:pPr>
              <a:defRPr/>
            </a:pPr>
            <a:r>
              <a:rPr lang="en-US" sz="1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THN 2005</a:t>
            </a:r>
          </a:p>
        </p:txBody>
      </p:sp>
      <p:sp>
        <p:nvSpPr>
          <p:cNvPr id="128022" name="Oval 22"/>
          <p:cNvSpPr>
            <a:spLocks noChangeArrowheads="1"/>
          </p:cNvSpPr>
          <p:nvPr/>
        </p:nvSpPr>
        <p:spPr bwMode="auto">
          <a:xfrm>
            <a:off x="3200400" y="5029200"/>
            <a:ext cx="2590800" cy="10668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Permendagri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13 THN 2006</a:t>
            </a:r>
          </a:p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59 THN 2007</a:t>
            </a:r>
            <a:endParaRPr lang="id-ID" sz="1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id-ID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21 THN 2011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8023" name="Text Box 23"/>
          <p:cNvSpPr txBox="1">
            <a:spLocks noChangeArrowheads="1"/>
          </p:cNvSpPr>
          <p:nvPr/>
        </p:nvSpPr>
        <p:spPr bwMode="auto">
          <a:xfrm>
            <a:off x="2378075" y="3230563"/>
            <a:ext cx="13350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200" i="1"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misal: SAP, dstnya</a:t>
            </a:r>
          </a:p>
        </p:txBody>
      </p:sp>
      <p:sp>
        <p:nvSpPr>
          <p:cNvPr id="128024" name="Text Box 24"/>
          <p:cNvSpPr txBox="1">
            <a:spLocks noChangeArrowheads="1"/>
          </p:cNvSpPr>
          <p:nvPr/>
        </p:nvSpPr>
        <p:spPr bwMode="auto">
          <a:xfrm>
            <a:off x="5245100" y="3849688"/>
            <a:ext cx="871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i="1"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Omnibus</a:t>
            </a:r>
          </a:p>
          <a:p>
            <a:pPr>
              <a:defRPr/>
            </a:pPr>
            <a:r>
              <a:rPr lang="en-US" sz="1200" i="1"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Regulation</a:t>
            </a:r>
          </a:p>
        </p:txBody>
      </p:sp>
      <p:sp>
        <p:nvSpPr>
          <p:cNvPr id="23576" name="Line 25"/>
          <p:cNvSpPr>
            <a:spLocks noChangeShapeType="1"/>
          </p:cNvSpPr>
          <p:nvPr/>
        </p:nvSpPr>
        <p:spPr bwMode="auto">
          <a:xfrm>
            <a:off x="3124200" y="1981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77" name="Line 26"/>
          <p:cNvSpPr>
            <a:spLocks noChangeShapeType="1"/>
          </p:cNvSpPr>
          <p:nvPr/>
        </p:nvSpPr>
        <p:spPr bwMode="auto">
          <a:xfrm>
            <a:off x="4572000" y="1981200"/>
            <a:ext cx="0" cy="685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78" name="Line 27"/>
          <p:cNvSpPr>
            <a:spLocks noChangeShapeType="1"/>
          </p:cNvSpPr>
          <p:nvPr/>
        </p:nvSpPr>
        <p:spPr bwMode="auto">
          <a:xfrm rot="10800000">
            <a:off x="5334000" y="3784600"/>
            <a:ext cx="24511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79" name="Line 28"/>
          <p:cNvSpPr>
            <a:spLocks noChangeShapeType="1"/>
          </p:cNvSpPr>
          <p:nvPr/>
        </p:nvSpPr>
        <p:spPr bwMode="auto">
          <a:xfrm>
            <a:off x="7772400" y="1981200"/>
            <a:ext cx="0" cy="1828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80" name="Rectangle 29"/>
          <p:cNvSpPr>
            <a:spLocks noChangeArrowheads="1"/>
          </p:cNvSpPr>
          <p:nvPr/>
        </p:nvSpPr>
        <p:spPr bwMode="auto">
          <a:xfrm>
            <a:off x="6486525" y="4003675"/>
            <a:ext cx="1509713" cy="666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900" b="1">
                <a:solidFill>
                  <a:srgbClr val="CCFFFF"/>
                </a:solidFill>
              </a:rPr>
              <a:t>UU </a:t>
            </a:r>
            <a:r>
              <a:rPr lang="en-US" sz="1900" b="1" smtClean="0">
                <a:solidFill>
                  <a:srgbClr val="CCFFFF"/>
                </a:solidFill>
              </a:rPr>
              <a:t>12 </a:t>
            </a:r>
            <a:r>
              <a:rPr lang="en-US" sz="1900" b="1">
                <a:solidFill>
                  <a:srgbClr val="CCFFFF"/>
                </a:solidFill>
              </a:rPr>
              <a:t>/ </a:t>
            </a:r>
            <a:r>
              <a:rPr lang="en-US" sz="1900" b="1" smtClean="0">
                <a:solidFill>
                  <a:srgbClr val="CCFFFF"/>
                </a:solidFill>
              </a:rPr>
              <a:t>2011</a:t>
            </a:r>
            <a:endParaRPr lang="en-US" sz="1900" b="1">
              <a:solidFill>
                <a:srgbClr val="CCFFFF"/>
              </a:solidFill>
            </a:endParaRPr>
          </a:p>
        </p:txBody>
      </p:sp>
      <p:sp>
        <p:nvSpPr>
          <p:cNvPr id="23581" name="Line 30"/>
          <p:cNvSpPr>
            <a:spLocks noChangeShapeType="1"/>
          </p:cNvSpPr>
          <p:nvPr/>
        </p:nvSpPr>
        <p:spPr bwMode="auto">
          <a:xfrm rot="10800000">
            <a:off x="5356225" y="4357688"/>
            <a:ext cx="1100138" cy="14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3582" name="Rectangle 31"/>
          <p:cNvSpPr>
            <a:spLocks noChangeArrowheads="1"/>
          </p:cNvSpPr>
          <p:nvPr/>
        </p:nvSpPr>
        <p:spPr bwMode="auto">
          <a:xfrm>
            <a:off x="5791200" y="51085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chemeClr val="tx1"/>
                </a:solidFill>
              </a:rPr>
              <a:t>PP 41</a:t>
            </a:r>
          </a:p>
          <a:p>
            <a:r>
              <a:rPr lang="en-US" sz="1800" b="1">
                <a:solidFill>
                  <a:schemeClr val="tx1"/>
                </a:solidFill>
              </a:rPr>
              <a:t>TH 2007</a:t>
            </a:r>
          </a:p>
        </p:txBody>
      </p:sp>
      <p:sp>
        <p:nvSpPr>
          <p:cNvPr id="23583" name="Rectangle 33"/>
          <p:cNvSpPr>
            <a:spLocks noChangeArrowheads="1"/>
          </p:cNvSpPr>
          <p:nvPr/>
        </p:nvSpPr>
        <p:spPr bwMode="auto">
          <a:xfrm>
            <a:off x="2220913" y="5122863"/>
            <a:ext cx="914400" cy="9001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chemeClr val="tx1"/>
                </a:solidFill>
              </a:rPr>
              <a:t>PP 38</a:t>
            </a:r>
          </a:p>
          <a:p>
            <a:r>
              <a:rPr lang="en-US" sz="1800" b="1">
                <a:solidFill>
                  <a:schemeClr val="tx1"/>
                </a:solidFill>
              </a:rPr>
              <a:t>TH 2007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5EFF9-F006-4F9E-9B57-887EA221A490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51203" name="AutoShape 2"/>
          <p:cNvSpPr>
            <a:spLocks noChangeArrowheads="1"/>
          </p:cNvSpPr>
          <p:nvPr/>
        </p:nvSpPr>
        <p:spPr bwMode="auto">
          <a:xfrm>
            <a:off x="457200" y="152400"/>
            <a:ext cx="1600200" cy="762000"/>
          </a:xfrm>
          <a:prstGeom prst="flowChartDocument">
            <a:avLst/>
          </a:prstGeom>
          <a:solidFill>
            <a:srgbClr val="D9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kumimoji="1" lang="en-US" sz="1200" b="1">
                <a:solidFill>
                  <a:srgbClr val="000000"/>
                </a:solidFill>
                <a:latin typeface="Tahoma" pitchFamily="34" charset="0"/>
              </a:rPr>
              <a:t>KEBIJAKAN</a:t>
            </a:r>
          </a:p>
          <a:p>
            <a:r>
              <a:rPr kumimoji="1" lang="en-US" sz="1200" b="1">
                <a:solidFill>
                  <a:srgbClr val="000000"/>
                </a:solidFill>
                <a:latin typeface="Tahoma" pitchFamily="34" charset="0"/>
              </a:rPr>
              <a:t>BANGNAS &amp; KEUDA</a:t>
            </a:r>
          </a:p>
        </p:txBody>
      </p:sp>
      <p:sp>
        <p:nvSpPr>
          <p:cNvPr id="51204" name="AutoShape 3"/>
          <p:cNvSpPr>
            <a:spLocks noChangeArrowheads="1"/>
          </p:cNvSpPr>
          <p:nvPr/>
        </p:nvSpPr>
        <p:spPr bwMode="auto">
          <a:xfrm>
            <a:off x="4716463" y="2708275"/>
            <a:ext cx="1339850" cy="1209675"/>
          </a:xfrm>
          <a:prstGeom prst="flowChartDocumen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53882" dir="2700000" algn="ctr" rotWithShape="0">
              <a:srgbClr val="CCFFFF"/>
            </a:outerShdw>
          </a:effectLst>
        </p:spPr>
        <p:txBody>
          <a:bodyPr wrap="none" anchor="b"/>
          <a:lstStyle/>
          <a:p>
            <a:endParaRPr lang="en-US" sz="10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KEBIJAKAN UMUM</a:t>
            </a:r>
          </a:p>
          <a:p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APBD </a:t>
            </a:r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&amp;</a:t>
            </a:r>
          </a:p>
          <a:p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Prioritas &amp; Plafon </a:t>
            </a:r>
          </a:p>
          <a:p>
            <a:r>
              <a:rPr lang="en-US" sz="900" b="1">
                <a:solidFill>
                  <a:srgbClr val="000000"/>
                </a:solidFill>
                <a:latin typeface="Tahoma" pitchFamily="34" charset="0"/>
              </a:rPr>
              <a:t>Anggaran Sementara</a:t>
            </a:r>
          </a:p>
          <a:p>
            <a:endParaRPr lang="en-US" sz="10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05" name="AutoShape 4"/>
          <p:cNvSpPr>
            <a:spLocks noChangeArrowheads="1"/>
          </p:cNvSpPr>
          <p:nvPr/>
        </p:nvSpPr>
        <p:spPr bwMode="auto">
          <a:xfrm>
            <a:off x="2932113" y="768350"/>
            <a:ext cx="1066800" cy="419100"/>
          </a:xfrm>
          <a:prstGeom prst="flowChartDocument">
            <a:avLst/>
          </a:prstGeom>
          <a:solidFill>
            <a:srgbClr val="D9FFFF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RPJMD</a:t>
            </a:r>
          </a:p>
        </p:txBody>
      </p:sp>
      <p:sp>
        <p:nvSpPr>
          <p:cNvPr id="51206" name="Rectangle 5"/>
          <p:cNvSpPr>
            <a:spLocks noChangeArrowheads="1"/>
          </p:cNvSpPr>
          <p:nvPr/>
        </p:nvSpPr>
        <p:spPr bwMode="auto">
          <a:xfrm>
            <a:off x="6996113" y="3665538"/>
            <a:ext cx="1447800" cy="35560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 PEMBAHASAN ANGG </a:t>
            </a:r>
          </a:p>
          <a:p>
            <a:pPr>
              <a:lnSpc>
                <a:spcPct val="85000"/>
              </a:lnSpc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DPRD</a:t>
            </a:r>
            <a:endParaRPr lang="en-US" sz="9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07" name="Rectangle 6"/>
          <p:cNvSpPr>
            <a:spLocks noChangeArrowheads="1"/>
          </p:cNvSpPr>
          <p:nvPr/>
        </p:nvSpPr>
        <p:spPr bwMode="auto">
          <a:xfrm>
            <a:off x="6888163" y="4872038"/>
            <a:ext cx="1663700" cy="30480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 PERSETUJUAN DPRD</a:t>
            </a:r>
            <a:endParaRPr lang="en-US" sz="10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08" name="AutoShape 7"/>
          <p:cNvSpPr>
            <a:spLocks noChangeArrowheads="1"/>
          </p:cNvSpPr>
          <p:nvPr/>
        </p:nvSpPr>
        <p:spPr bwMode="auto">
          <a:xfrm>
            <a:off x="4716463" y="4419600"/>
            <a:ext cx="1368425" cy="354013"/>
          </a:xfrm>
          <a:prstGeom prst="flowChartMultidocumen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107763" dir="18900000" algn="ctr" rotWithShape="0">
              <a:srgbClr val="CCFFFF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9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RKA SKPD </a:t>
            </a:r>
          </a:p>
          <a:p>
            <a:endParaRPr lang="en-US" sz="9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09" name="AutoShape 8"/>
          <p:cNvSpPr>
            <a:spLocks noChangeArrowheads="1"/>
          </p:cNvSpPr>
          <p:nvPr/>
        </p:nvSpPr>
        <p:spPr bwMode="auto">
          <a:xfrm>
            <a:off x="3219450" y="5486400"/>
            <a:ext cx="1011238" cy="304800"/>
          </a:xfrm>
          <a:prstGeom prst="flowChartDocumen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71842" dir="18900000" algn="ctr" rotWithShape="0">
              <a:srgbClr val="CCFFFF"/>
            </a:outerShdw>
          </a:effec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RAPBD</a:t>
            </a:r>
          </a:p>
        </p:txBody>
      </p:sp>
      <p:sp>
        <p:nvSpPr>
          <p:cNvPr id="51210" name="AutoShape 9"/>
          <p:cNvSpPr>
            <a:spLocks noChangeArrowheads="1"/>
          </p:cNvSpPr>
          <p:nvPr/>
        </p:nvSpPr>
        <p:spPr bwMode="auto">
          <a:xfrm>
            <a:off x="2895600" y="6019800"/>
            <a:ext cx="1370013" cy="304800"/>
          </a:xfrm>
          <a:prstGeom prst="flowChartDocumen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45791" dir="18221404" algn="ctr" rotWithShape="0">
              <a:srgbClr val="CCFFFF"/>
            </a:outerShdw>
          </a:effectLst>
        </p:spPr>
        <p:txBody>
          <a:bodyPr wrap="none" anchor="ctr"/>
          <a:lstStyle/>
          <a:p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Perda APBD</a:t>
            </a:r>
          </a:p>
        </p:txBody>
      </p:sp>
      <p:sp>
        <p:nvSpPr>
          <p:cNvPr id="51211" name="Text Box 10"/>
          <p:cNvSpPr txBox="1">
            <a:spLocks noChangeArrowheads="1"/>
          </p:cNvSpPr>
          <p:nvPr/>
        </p:nvSpPr>
        <p:spPr bwMode="auto">
          <a:xfrm>
            <a:off x="7059613" y="4351338"/>
            <a:ext cx="1317625" cy="25400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Klarifikasi RAPBD</a:t>
            </a:r>
          </a:p>
        </p:txBody>
      </p:sp>
      <p:sp>
        <p:nvSpPr>
          <p:cNvPr id="51212" name="Text Box 11"/>
          <p:cNvSpPr txBox="1">
            <a:spLocks noChangeArrowheads="1"/>
          </p:cNvSpPr>
          <p:nvPr/>
        </p:nvSpPr>
        <p:spPr bwMode="auto">
          <a:xfrm>
            <a:off x="4627563" y="5321300"/>
            <a:ext cx="1481137" cy="4127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Pengajuan Raperda 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158732" name="Text Box 12"/>
          <p:cNvSpPr txBox="1">
            <a:spLocks noChangeArrowheads="1"/>
          </p:cNvSpPr>
          <p:nvPr/>
        </p:nvSpPr>
        <p:spPr bwMode="auto">
          <a:xfrm>
            <a:off x="6781800" y="103188"/>
            <a:ext cx="2228850" cy="835025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>
                <a:alpha val="92000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PENYUSUNAN DAN PENETAPAN PERDA APBD</a:t>
            </a:r>
            <a:endParaRPr lang="en-US" sz="1600" b="1" i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51214" name="Rectangle 13"/>
          <p:cNvSpPr>
            <a:spLocks noChangeArrowheads="1"/>
          </p:cNvSpPr>
          <p:nvPr/>
        </p:nvSpPr>
        <p:spPr bwMode="auto">
          <a:xfrm>
            <a:off x="3149600" y="2825750"/>
            <a:ext cx="763588" cy="41433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rgbClr val="000000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PEMDA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15" name="Rectangle 14"/>
          <p:cNvSpPr>
            <a:spLocks noChangeArrowheads="1"/>
          </p:cNvSpPr>
          <p:nvPr/>
        </p:nvSpPr>
        <p:spPr bwMode="auto">
          <a:xfrm>
            <a:off x="7339013" y="2827338"/>
            <a:ext cx="762000" cy="414337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rgbClr val="000000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DPRD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16" name="Text Box 15"/>
          <p:cNvSpPr txBox="1">
            <a:spLocks noChangeArrowheads="1"/>
          </p:cNvSpPr>
          <p:nvPr/>
        </p:nvSpPr>
        <p:spPr bwMode="auto">
          <a:xfrm>
            <a:off x="2933700" y="1535113"/>
            <a:ext cx="1065213" cy="284162"/>
          </a:xfrm>
          <a:prstGeom prst="rect">
            <a:avLst/>
          </a:prstGeom>
          <a:solidFill>
            <a:srgbClr val="D9FFFF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RKPD</a:t>
            </a:r>
          </a:p>
        </p:txBody>
      </p:sp>
      <p:cxnSp>
        <p:nvCxnSpPr>
          <p:cNvPr id="51217" name="AutoShape 16"/>
          <p:cNvCxnSpPr>
            <a:cxnSpLocks noChangeShapeType="1"/>
          </p:cNvCxnSpPr>
          <p:nvPr/>
        </p:nvCxnSpPr>
        <p:spPr bwMode="auto">
          <a:xfrm>
            <a:off x="2057400" y="533400"/>
            <a:ext cx="3397250" cy="180975"/>
          </a:xfrm>
          <a:prstGeom prst="bentConnector2">
            <a:avLst/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18" name="AutoShape 17"/>
          <p:cNvCxnSpPr>
            <a:cxnSpLocks noChangeShapeType="1"/>
            <a:stCxn id="51205" idx="2"/>
            <a:endCxn id="51216" idx="0"/>
          </p:cNvCxnSpPr>
          <p:nvPr/>
        </p:nvCxnSpPr>
        <p:spPr bwMode="auto">
          <a:xfrm>
            <a:off x="3465513" y="1163638"/>
            <a:ext cx="1587" cy="371475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19" name="AutoShape 18"/>
          <p:cNvCxnSpPr>
            <a:cxnSpLocks noChangeShapeType="1"/>
            <a:stCxn id="51216" idx="2"/>
            <a:endCxn id="51204" idx="0"/>
          </p:cNvCxnSpPr>
          <p:nvPr/>
        </p:nvCxnSpPr>
        <p:spPr bwMode="auto">
          <a:xfrm rot="16200000" flipH="1">
            <a:off x="3982244" y="1304131"/>
            <a:ext cx="889000" cy="1919288"/>
          </a:xfrm>
          <a:prstGeom prst="bentConnector3">
            <a:avLst>
              <a:gd name="adj1" fmla="val 49819"/>
            </a:avLst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20" name="AutoShape 19"/>
          <p:cNvSpPr>
            <a:spLocks noChangeArrowheads="1"/>
          </p:cNvSpPr>
          <p:nvPr/>
        </p:nvSpPr>
        <p:spPr bwMode="auto">
          <a:xfrm>
            <a:off x="4267200" y="762000"/>
            <a:ext cx="2362200" cy="685800"/>
          </a:xfrm>
          <a:prstGeom prst="flowChartInputOutput">
            <a:avLst/>
          </a:prstGeom>
          <a:solidFill>
            <a:srgbClr val="EDFFC9"/>
          </a:solidFill>
          <a:ln w="12700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800" b="1">
              <a:solidFill>
                <a:srgbClr val="000000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KERANGKA EK. MAKRO 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PRIORITAS PEMBANGUNAN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NASIONAL (RKP)</a:t>
            </a:r>
            <a:endParaRPr lang="en-US" sz="900" b="1">
              <a:solidFill>
                <a:srgbClr val="000000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9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1221" name="AutoShape 20"/>
          <p:cNvSpPr>
            <a:spLocks noChangeArrowheads="1"/>
          </p:cNvSpPr>
          <p:nvPr/>
        </p:nvSpPr>
        <p:spPr bwMode="auto">
          <a:xfrm>
            <a:off x="4572000" y="1722438"/>
            <a:ext cx="2133600" cy="501650"/>
          </a:xfrm>
          <a:prstGeom prst="flowChartInputOutput">
            <a:avLst/>
          </a:prstGeom>
          <a:solidFill>
            <a:srgbClr val="EDFFC9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53882" dir="2700000" algn="ctr" rotWithShape="0">
              <a:srgbClr val="CC99FF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EVALUASI KINERJA</a:t>
            </a:r>
          </a:p>
          <a:p>
            <a:pPr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MASA LALU</a:t>
            </a:r>
          </a:p>
        </p:txBody>
      </p:sp>
      <p:cxnSp>
        <p:nvCxnSpPr>
          <p:cNvPr id="51222" name="AutoShape 21"/>
          <p:cNvCxnSpPr>
            <a:cxnSpLocks noChangeShapeType="1"/>
            <a:stCxn id="51243" idx="3"/>
            <a:endCxn id="51216" idx="1"/>
          </p:cNvCxnSpPr>
          <p:nvPr/>
        </p:nvCxnSpPr>
        <p:spPr bwMode="auto">
          <a:xfrm flipV="1">
            <a:off x="1970088" y="1677988"/>
            <a:ext cx="963612" cy="4762"/>
          </a:xfrm>
          <a:prstGeom prst="bentConnector3">
            <a:avLst>
              <a:gd name="adj1" fmla="val 49421"/>
            </a:avLst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23" name="AutoShape 22"/>
          <p:cNvCxnSpPr>
            <a:cxnSpLocks noChangeShapeType="1"/>
            <a:stCxn id="51208" idx="2"/>
            <a:endCxn id="51247" idx="3"/>
          </p:cNvCxnSpPr>
          <p:nvPr/>
        </p:nvCxnSpPr>
        <p:spPr bwMode="auto">
          <a:xfrm rot="5400000">
            <a:off x="4764882" y="4348956"/>
            <a:ext cx="239712" cy="1031875"/>
          </a:xfrm>
          <a:prstGeom prst="bentConnector2">
            <a:avLst/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24" name="AutoShape 23"/>
          <p:cNvCxnSpPr>
            <a:cxnSpLocks noChangeShapeType="1"/>
            <a:stCxn id="51209" idx="3"/>
            <a:endCxn id="51212" idx="1"/>
          </p:cNvCxnSpPr>
          <p:nvPr/>
        </p:nvCxnSpPr>
        <p:spPr bwMode="auto">
          <a:xfrm flipV="1">
            <a:off x="4230688" y="5527675"/>
            <a:ext cx="396875" cy="111125"/>
          </a:xfrm>
          <a:prstGeom prst="bentConnector3">
            <a:avLst>
              <a:gd name="adj1" fmla="val 49602"/>
            </a:avLst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25" name="AutoShape 24"/>
          <p:cNvCxnSpPr>
            <a:cxnSpLocks noChangeShapeType="1"/>
            <a:stCxn id="51212" idx="3"/>
            <a:endCxn id="51215" idx="0"/>
          </p:cNvCxnSpPr>
          <p:nvPr/>
        </p:nvCxnSpPr>
        <p:spPr bwMode="auto">
          <a:xfrm flipV="1">
            <a:off x="6108700" y="2827338"/>
            <a:ext cx="1611313" cy="2700337"/>
          </a:xfrm>
          <a:prstGeom prst="bentConnector4">
            <a:avLst>
              <a:gd name="adj1" fmla="val 38130"/>
              <a:gd name="adj2" fmla="val 108468"/>
            </a:avLst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26" name="AutoShape 25"/>
          <p:cNvCxnSpPr>
            <a:cxnSpLocks noChangeShapeType="1"/>
            <a:stCxn id="51215" idx="2"/>
            <a:endCxn id="51206" idx="0"/>
          </p:cNvCxnSpPr>
          <p:nvPr/>
        </p:nvCxnSpPr>
        <p:spPr bwMode="auto">
          <a:xfrm>
            <a:off x="7720013" y="3241675"/>
            <a:ext cx="0" cy="423863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27" name="Text Box 26"/>
          <p:cNvSpPr txBox="1">
            <a:spLocks noChangeArrowheads="1"/>
          </p:cNvSpPr>
          <p:nvPr/>
        </p:nvSpPr>
        <p:spPr bwMode="auto">
          <a:xfrm>
            <a:off x="7010400" y="6019800"/>
            <a:ext cx="1484313" cy="3365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Persetujuan Bersama APBD</a:t>
            </a:r>
          </a:p>
        </p:txBody>
      </p:sp>
      <p:cxnSp>
        <p:nvCxnSpPr>
          <p:cNvPr id="51228" name="AutoShape 27"/>
          <p:cNvCxnSpPr>
            <a:cxnSpLocks noChangeShapeType="1"/>
            <a:stCxn id="51206" idx="2"/>
            <a:endCxn id="51211" idx="0"/>
          </p:cNvCxnSpPr>
          <p:nvPr/>
        </p:nvCxnSpPr>
        <p:spPr bwMode="auto">
          <a:xfrm flipH="1">
            <a:off x="7718425" y="4021138"/>
            <a:ext cx="1588" cy="330200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29" name="AutoShape 28"/>
          <p:cNvCxnSpPr>
            <a:cxnSpLocks noChangeShapeType="1"/>
            <a:stCxn id="51211" idx="2"/>
            <a:endCxn id="51207" idx="0"/>
          </p:cNvCxnSpPr>
          <p:nvPr/>
        </p:nvCxnSpPr>
        <p:spPr bwMode="auto">
          <a:xfrm>
            <a:off x="7718425" y="4605338"/>
            <a:ext cx="1588" cy="266700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30" name="AutoShape 29"/>
          <p:cNvCxnSpPr>
            <a:cxnSpLocks noChangeShapeType="1"/>
            <a:stCxn id="51207" idx="2"/>
            <a:endCxn id="51227" idx="0"/>
          </p:cNvCxnSpPr>
          <p:nvPr/>
        </p:nvCxnSpPr>
        <p:spPr bwMode="auto">
          <a:xfrm>
            <a:off x="7720013" y="5176838"/>
            <a:ext cx="33337" cy="842962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31" name="AutoShape 30"/>
          <p:cNvCxnSpPr>
            <a:cxnSpLocks noChangeShapeType="1"/>
            <a:stCxn id="51227" idx="1"/>
            <a:endCxn id="51210" idx="3"/>
          </p:cNvCxnSpPr>
          <p:nvPr/>
        </p:nvCxnSpPr>
        <p:spPr bwMode="auto">
          <a:xfrm flipH="1" flipV="1">
            <a:off x="4265613" y="6172200"/>
            <a:ext cx="2744787" cy="15875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32" name="AutoShape 31"/>
          <p:cNvSpPr>
            <a:spLocks noChangeArrowheads="1"/>
          </p:cNvSpPr>
          <p:nvPr/>
        </p:nvSpPr>
        <p:spPr bwMode="auto">
          <a:xfrm>
            <a:off x="2957513" y="3486150"/>
            <a:ext cx="1149350" cy="936625"/>
          </a:xfrm>
          <a:prstGeom prst="flowChartDocumen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/>
          <a:lstStyle/>
          <a:p>
            <a:r>
              <a:rPr lang="en-US" sz="1000" b="1">
                <a:solidFill>
                  <a:srgbClr val="000000"/>
                </a:solidFill>
                <a:latin typeface="Arial Narrow" pitchFamily="34" charset="0"/>
              </a:rPr>
              <a:t>PERATURAN KDH</a:t>
            </a:r>
          </a:p>
        </p:txBody>
      </p:sp>
      <p:sp>
        <p:nvSpPr>
          <p:cNvPr id="51233" name="Rectangle 32"/>
          <p:cNvSpPr>
            <a:spLocks noChangeArrowheads="1"/>
          </p:cNvSpPr>
          <p:nvPr/>
        </p:nvSpPr>
        <p:spPr bwMode="auto">
          <a:xfrm>
            <a:off x="2978150" y="3733800"/>
            <a:ext cx="1074738" cy="608013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>
                    <a:alpha val="92155"/>
                  </a:srgb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 anchor="ctr"/>
          <a:lstStyle/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800" b="1">
                <a:solidFill>
                  <a:srgbClr val="000000"/>
                </a:solidFill>
                <a:latin typeface="Tahoma" pitchFamily="34" charset="0"/>
              </a:rPr>
              <a:t>Juklak &amp; Juknis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 b="1">
                <a:solidFill>
                  <a:srgbClr val="000000"/>
                </a:solidFill>
                <a:latin typeface="Tahoma" pitchFamily="34" charset="0"/>
              </a:rPr>
              <a:t> Plafon Anggaran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 b="1">
                <a:solidFill>
                  <a:srgbClr val="000000"/>
                </a:solidFill>
                <a:latin typeface="Tahoma" pitchFamily="34" charset="0"/>
              </a:rPr>
              <a:t> Standar Harga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 b="1">
                <a:solidFill>
                  <a:srgbClr val="000000"/>
                </a:solidFill>
                <a:latin typeface="Tahoma" pitchFamily="34" charset="0"/>
              </a:rPr>
              <a:t> Formulir RKA SKPD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700">
                <a:solidFill>
                  <a:srgbClr val="0000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51234" name="Text Box 33"/>
          <p:cNvSpPr txBox="1">
            <a:spLocks noChangeArrowheads="1"/>
          </p:cNvSpPr>
          <p:nvPr/>
        </p:nvSpPr>
        <p:spPr bwMode="auto">
          <a:xfrm>
            <a:off x="1644650" y="3817938"/>
            <a:ext cx="938213" cy="284162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SATKER</a:t>
            </a:r>
          </a:p>
        </p:txBody>
      </p:sp>
      <p:sp>
        <p:nvSpPr>
          <p:cNvPr id="51235" name="AutoShape 34"/>
          <p:cNvSpPr>
            <a:spLocks noChangeArrowheads="1"/>
          </p:cNvSpPr>
          <p:nvPr/>
        </p:nvSpPr>
        <p:spPr bwMode="auto">
          <a:xfrm>
            <a:off x="469900" y="3775075"/>
            <a:ext cx="933450" cy="376238"/>
          </a:xfrm>
          <a:prstGeom prst="flowChartMultidocument">
            <a:avLst/>
          </a:prstGeom>
          <a:solidFill>
            <a:srgbClr val="D9FFFF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>
            <a:outerShdw dist="81320" dir="19280412" algn="ctr" rotWithShape="0">
              <a:srgbClr val="CCFFFF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RKSKPD</a:t>
            </a:r>
          </a:p>
        </p:txBody>
      </p:sp>
      <p:sp>
        <p:nvSpPr>
          <p:cNvPr id="51236" name="AutoShape 35"/>
          <p:cNvSpPr>
            <a:spLocks noChangeArrowheads="1"/>
          </p:cNvSpPr>
          <p:nvPr/>
        </p:nvSpPr>
        <p:spPr bwMode="auto">
          <a:xfrm>
            <a:off x="203200" y="2784475"/>
            <a:ext cx="1385888" cy="304800"/>
          </a:xfrm>
          <a:prstGeom prst="foldedCorner">
            <a:avLst>
              <a:gd name="adj" fmla="val 12500"/>
            </a:avLst>
          </a:prstGeom>
          <a:solidFill>
            <a:srgbClr val="D9FFFF"/>
          </a:solidFill>
          <a:ln w="9525">
            <a:solidFill>
              <a:srgbClr val="000000">
                <a:alpha val="92155"/>
              </a:srgbClr>
            </a:solidFill>
            <a:round/>
            <a:headEnd/>
            <a:tailEnd/>
          </a:ln>
          <a:effectLst>
            <a:outerShdw dist="53882" dir="18900000" algn="ctr" rotWithShape="0">
              <a:srgbClr val="CCFFFF">
                <a:alpha val="50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RENSTRA SKPD</a:t>
            </a:r>
          </a:p>
        </p:txBody>
      </p:sp>
      <p:cxnSp>
        <p:nvCxnSpPr>
          <p:cNvPr id="51237" name="AutoShape 36"/>
          <p:cNvCxnSpPr>
            <a:cxnSpLocks noChangeShapeType="1"/>
            <a:stCxn id="51214" idx="2"/>
            <a:endCxn id="51232" idx="0"/>
          </p:cNvCxnSpPr>
          <p:nvPr/>
        </p:nvCxnSpPr>
        <p:spPr bwMode="auto">
          <a:xfrm rot="5400000">
            <a:off x="3409157" y="3363119"/>
            <a:ext cx="246062" cy="0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38" name="AutoShape 37"/>
          <p:cNvCxnSpPr>
            <a:cxnSpLocks noChangeShapeType="1"/>
            <a:stCxn id="51215" idx="1"/>
          </p:cNvCxnSpPr>
          <p:nvPr/>
        </p:nvCxnSpPr>
        <p:spPr bwMode="auto">
          <a:xfrm flipH="1" flipV="1">
            <a:off x="6110288" y="3033713"/>
            <a:ext cx="1228725" cy="1587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39" name="AutoShape 38"/>
          <p:cNvCxnSpPr>
            <a:cxnSpLocks noChangeShapeType="1"/>
            <a:stCxn id="51235" idx="2"/>
            <a:endCxn id="51208" idx="1"/>
          </p:cNvCxnSpPr>
          <p:nvPr/>
        </p:nvCxnSpPr>
        <p:spPr bwMode="auto">
          <a:xfrm rot="16200000" flipH="1">
            <a:off x="2588419" y="2469356"/>
            <a:ext cx="476250" cy="3779838"/>
          </a:xfrm>
          <a:prstGeom prst="bentConnector2">
            <a:avLst/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40" name="AutoShape 39"/>
          <p:cNvCxnSpPr>
            <a:cxnSpLocks noChangeShapeType="1"/>
            <a:stCxn id="51234" idx="1"/>
            <a:endCxn id="51235" idx="3"/>
          </p:cNvCxnSpPr>
          <p:nvPr/>
        </p:nvCxnSpPr>
        <p:spPr bwMode="auto">
          <a:xfrm flipH="1">
            <a:off x="1403350" y="3960813"/>
            <a:ext cx="241300" cy="3175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41" name="AutoShape 40"/>
          <p:cNvCxnSpPr>
            <a:cxnSpLocks noChangeShapeType="1"/>
            <a:stCxn id="51232" idx="1"/>
            <a:endCxn id="51234" idx="3"/>
          </p:cNvCxnSpPr>
          <p:nvPr/>
        </p:nvCxnSpPr>
        <p:spPr bwMode="auto">
          <a:xfrm flipH="1">
            <a:off x="2582863" y="3954463"/>
            <a:ext cx="374650" cy="6350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42" name="AutoShape 41"/>
          <p:cNvCxnSpPr>
            <a:cxnSpLocks noChangeShapeType="1"/>
            <a:stCxn id="51205" idx="1"/>
            <a:endCxn id="51236" idx="0"/>
          </p:cNvCxnSpPr>
          <p:nvPr/>
        </p:nvCxnSpPr>
        <p:spPr bwMode="auto">
          <a:xfrm rot="10800000" flipV="1">
            <a:off x="896938" y="977900"/>
            <a:ext cx="2035175" cy="1806575"/>
          </a:xfrm>
          <a:prstGeom prst="bentConnector2">
            <a:avLst/>
          </a:prstGeom>
          <a:noFill/>
          <a:ln w="19050">
            <a:solidFill>
              <a:srgbClr val="FFFF00">
                <a:alpha val="92155"/>
              </a:srgbClr>
            </a:solidFill>
            <a:prstDash val="dash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43" name="AutoShape 42"/>
          <p:cNvSpPr>
            <a:spLocks noChangeArrowheads="1"/>
          </p:cNvSpPr>
          <p:nvPr/>
        </p:nvSpPr>
        <p:spPr bwMode="auto">
          <a:xfrm>
            <a:off x="427038" y="1371600"/>
            <a:ext cx="1533525" cy="620713"/>
          </a:xfrm>
          <a:prstGeom prst="foldedCorner">
            <a:avLst>
              <a:gd name="adj" fmla="val 12500"/>
            </a:avLst>
          </a:prstGeom>
          <a:solidFill>
            <a:srgbClr val="D9FFFF"/>
          </a:solidFill>
          <a:ln w="19050">
            <a:solidFill>
              <a:srgbClr val="000000">
                <a:alpha val="92155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Jaring  asmara</a:t>
            </a:r>
          </a:p>
          <a:p>
            <a:pPr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MUSRENBANGDA</a:t>
            </a:r>
          </a:p>
        </p:txBody>
      </p:sp>
      <p:cxnSp>
        <p:nvCxnSpPr>
          <p:cNvPr id="51244" name="AutoShape 43"/>
          <p:cNvCxnSpPr>
            <a:cxnSpLocks noChangeShapeType="1"/>
            <a:stCxn id="51221" idx="2"/>
            <a:endCxn id="51216" idx="3"/>
          </p:cNvCxnSpPr>
          <p:nvPr/>
        </p:nvCxnSpPr>
        <p:spPr bwMode="auto">
          <a:xfrm rot="10800000">
            <a:off x="3998913" y="1677988"/>
            <a:ext cx="785812" cy="295275"/>
          </a:xfrm>
          <a:prstGeom prst="bentConnector3">
            <a:avLst>
              <a:gd name="adj1" fmla="val 63634"/>
            </a:avLst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45" name="AutoShape 44"/>
          <p:cNvCxnSpPr>
            <a:cxnSpLocks noChangeShapeType="1"/>
            <a:stCxn id="51220" idx="4"/>
            <a:endCxn id="51216" idx="3"/>
          </p:cNvCxnSpPr>
          <p:nvPr/>
        </p:nvCxnSpPr>
        <p:spPr bwMode="auto">
          <a:xfrm rot="5400000">
            <a:off x="4608513" y="838200"/>
            <a:ext cx="230188" cy="1449387"/>
          </a:xfrm>
          <a:prstGeom prst="bentConnector2">
            <a:avLst/>
          </a:prstGeom>
          <a:noFill/>
          <a:ln w="9525">
            <a:solidFill>
              <a:srgbClr val="FFFF00">
                <a:alpha val="92155"/>
              </a:srgbClr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46" name="AutoShape 45"/>
          <p:cNvCxnSpPr>
            <a:cxnSpLocks noChangeShapeType="1"/>
            <a:stCxn id="51214" idx="1"/>
            <a:endCxn id="51247" idx="1"/>
          </p:cNvCxnSpPr>
          <p:nvPr/>
        </p:nvCxnSpPr>
        <p:spPr bwMode="auto">
          <a:xfrm rot="10800000" flipH="1" flipV="1">
            <a:off x="3149600" y="3033713"/>
            <a:ext cx="46038" cy="1951037"/>
          </a:xfrm>
          <a:prstGeom prst="bentConnector3">
            <a:avLst>
              <a:gd name="adj1" fmla="val -496551"/>
            </a:avLst>
          </a:prstGeom>
          <a:noFill/>
          <a:ln w="19050">
            <a:solidFill>
              <a:srgbClr val="FFFF00">
                <a:alpha val="92155"/>
              </a:srgbClr>
            </a:solidFill>
            <a:prstDash val="sysDot"/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47" name="Rectangle 46"/>
          <p:cNvSpPr>
            <a:spLocks noChangeArrowheads="1"/>
          </p:cNvSpPr>
          <p:nvPr/>
        </p:nvSpPr>
        <p:spPr bwMode="auto">
          <a:xfrm>
            <a:off x="3195638" y="4776788"/>
            <a:ext cx="1173162" cy="414337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000" b="1">
              <a:solidFill>
                <a:srgbClr val="000000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TIM ANGGARAN 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PEMDA</a:t>
            </a:r>
          </a:p>
        </p:txBody>
      </p:sp>
      <p:sp>
        <p:nvSpPr>
          <p:cNvPr id="51248" name="Text Box 47"/>
          <p:cNvSpPr txBox="1">
            <a:spLocks noChangeArrowheads="1"/>
          </p:cNvSpPr>
          <p:nvPr/>
        </p:nvSpPr>
        <p:spPr bwMode="auto">
          <a:xfrm>
            <a:off x="1600200" y="3886200"/>
            <a:ext cx="938213" cy="284163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SATKER</a:t>
            </a:r>
          </a:p>
        </p:txBody>
      </p:sp>
      <p:sp>
        <p:nvSpPr>
          <p:cNvPr id="51249" name="Text Box 48"/>
          <p:cNvSpPr txBox="1">
            <a:spLocks noChangeArrowheads="1"/>
          </p:cNvSpPr>
          <p:nvPr/>
        </p:nvSpPr>
        <p:spPr bwMode="auto">
          <a:xfrm>
            <a:off x="1524000" y="3962400"/>
            <a:ext cx="938213" cy="284163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>
                <a:alpha val="92155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Tahoma" pitchFamily="34" charset="0"/>
              </a:rPr>
              <a:t>SATKER</a:t>
            </a:r>
          </a:p>
        </p:txBody>
      </p:sp>
      <p:sp>
        <p:nvSpPr>
          <p:cNvPr id="51250" name="Text Box 49"/>
          <p:cNvSpPr txBox="1">
            <a:spLocks noChangeArrowheads="1"/>
          </p:cNvSpPr>
          <p:nvPr/>
        </p:nvSpPr>
        <p:spPr bwMode="auto">
          <a:xfrm>
            <a:off x="5105400" y="6019800"/>
            <a:ext cx="1484313" cy="3365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rgbClr val="000000"/>
                </a:solidFill>
                <a:latin typeface="Tahoma" pitchFamily="34" charset="0"/>
              </a:rPr>
              <a:t>Evaluasi Raperda APBD</a:t>
            </a:r>
          </a:p>
        </p:txBody>
      </p:sp>
      <p:sp>
        <p:nvSpPr>
          <p:cNvPr id="51251" name="Line 50"/>
          <p:cNvSpPr>
            <a:spLocks noChangeShapeType="1"/>
          </p:cNvSpPr>
          <p:nvPr/>
        </p:nvSpPr>
        <p:spPr bwMode="auto">
          <a:xfrm>
            <a:off x="3733800" y="5181600"/>
            <a:ext cx="0" cy="228600"/>
          </a:xfrm>
          <a:prstGeom prst="line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51252" name="Line 51"/>
          <p:cNvSpPr>
            <a:spLocks noChangeShapeType="1"/>
          </p:cNvSpPr>
          <p:nvPr/>
        </p:nvSpPr>
        <p:spPr bwMode="auto">
          <a:xfrm>
            <a:off x="914400" y="3124200"/>
            <a:ext cx="0" cy="609600"/>
          </a:xfrm>
          <a:prstGeom prst="line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cxnSp>
        <p:nvCxnSpPr>
          <p:cNvPr id="51253" name="AutoShape 52"/>
          <p:cNvCxnSpPr>
            <a:cxnSpLocks noChangeShapeType="1"/>
          </p:cNvCxnSpPr>
          <p:nvPr/>
        </p:nvCxnSpPr>
        <p:spPr bwMode="auto">
          <a:xfrm flipH="1">
            <a:off x="3927475" y="3048000"/>
            <a:ext cx="758825" cy="0"/>
          </a:xfrm>
          <a:prstGeom prst="straightConnector1">
            <a:avLst/>
          </a:prstGeom>
          <a:noFill/>
          <a:ln w="9525">
            <a:solidFill>
              <a:srgbClr val="FFFF00">
                <a:alpha val="92155"/>
              </a:srgbClr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4BE68A-AFE7-4E4A-A3F4-D9331D4D0EB6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71513" y="747713"/>
            <a:ext cx="7794625" cy="547687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>
                <a:solidFill>
                  <a:schemeClr val="accent2"/>
                </a:solidFill>
                <a:latin typeface="Albertus" pitchFamily="34" charset="0"/>
              </a:rPr>
              <a:t>DOKUMEN PENGANGGARAN</a:t>
            </a:r>
            <a:br>
              <a:rPr lang="en-US" sz="3200" smtClean="0">
                <a:solidFill>
                  <a:schemeClr val="accent2"/>
                </a:solidFill>
                <a:latin typeface="Albertus" pitchFamily="34" charset="0"/>
              </a:rPr>
            </a:br>
            <a:r>
              <a:rPr lang="en-US" sz="3200" smtClean="0">
                <a:solidFill>
                  <a:schemeClr val="accent2"/>
                </a:solidFill>
                <a:latin typeface="Albertus" pitchFamily="34" charset="0"/>
              </a:rPr>
              <a:t>(RKA-SKPD)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114800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Font typeface="Wingdings" pitchFamily="2" charset="2"/>
              <a:buNone/>
              <a:defRPr/>
            </a:pPr>
            <a:r>
              <a:rPr lang="en-US" sz="24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RKA-SKPD</a:t>
            </a:r>
            <a:r>
              <a:rPr lang="id-ID" sz="24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disusun dengan menggunakan </a:t>
            </a:r>
            <a:r>
              <a:rPr lang="en-US" sz="24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:</a:t>
            </a:r>
          </a:p>
          <a:p>
            <a:pPr marL="536575" lvl="1" indent="-357188" algn="just" eaLnBrk="1" hangingPunct="1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id-ID" sz="24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pendekatan kerangka pengeluaran jangka menengah </a:t>
            </a:r>
            <a:r>
              <a:rPr lang="id-ID" sz="24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berisi perkiraan kebutuhan anggaran untuk program dan kegiatan dalam tahun anggaran berikutnya </a:t>
            </a:r>
            <a:endParaRPr lang="en-US" sz="2400" smtClean="0">
              <a:solidFill>
                <a:srgbClr val="CC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bertus" pitchFamily="34" charset="0"/>
            </a:endParaRPr>
          </a:p>
          <a:p>
            <a:pPr marL="536575" lvl="1" indent="-357188" algn="just" eaLnBrk="1" hangingPunct="1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id-ID" sz="24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pendekatan penganggaran terpadu </a:t>
            </a:r>
            <a:r>
              <a:rPr lang="id-ID" sz="24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mengintegrasikan seluruh proses perencanaan dan penganggaran.</a:t>
            </a:r>
            <a:endParaRPr lang="en-US" sz="2400" smtClean="0">
              <a:solidFill>
                <a:srgbClr val="CC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bertus" pitchFamily="34" charset="0"/>
            </a:endParaRPr>
          </a:p>
          <a:p>
            <a:pPr marL="536575" lvl="1" indent="-357188" algn="just" eaLnBrk="1" hangingPunct="1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id-ID" sz="240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pendekatan prestasi kerja </a:t>
            </a:r>
            <a:r>
              <a:rPr lang="id-ID" sz="240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memperhatikan keterkaitan antara pendanaan dengan keluaran yang diharapkan termasuk efisiensi dalam pencapaian hasil dan keluaran tersebut.</a:t>
            </a:r>
            <a:endParaRPr lang="en-US" sz="2400" smtClean="0">
              <a:solidFill>
                <a:srgbClr val="CC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bertu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6EA423-A481-47E9-9EB8-3C6930C57C6C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66713"/>
            <a:ext cx="7794625" cy="471487"/>
          </a:xfrm>
        </p:spPr>
        <p:txBody>
          <a:bodyPr/>
          <a:lstStyle/>
          <a:p>
            <a:pPr eaLnBrk="1" hangingPunct="1">
              <a:defRPr/>
            </a:pPr>
            <a:r>
              <a:rPr lang="id-ID" sz="3200" smtClean="0">
                <a:solidFill>
                  <a:schemeClr val="accent2"/>
                </a:solidFill>
                <a:latin typeface="Albertus" pitchFamily="34" charset="0"/>
              </a:rPr>
              <a:t>Penyiapan Raperda APBD</a:t>
            </a:r>
            <a:endParaRPr lang="en-US" sz="3200" smtClean="0">
              <a:solidFill>
                <a:schemeClr val="accent2"/>
              </a:solidFill>
              <a:latin typeface="Albertus" pitchFamily="34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3" y="1219200"/>
            <a:ext cx="8229600" cy="4876800"/>
          </a:xfrm>
        </p:spPr>
        <p:txBody>
          <a:bodyPr/>
          <a:lstStyle/>
          <a:p>
            <a:pPr marL="536575" indent="-536575" algn="just" eaLnBrk="1" hangingPunct="1">
              <a:spcBef>
                <a:spcPct val="30000"/>
              </a:spcBef>
              <a:spcAft>
                <a:spcPct val="3000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RKA-SKPD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/PPKD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dibahas oleh tim anggaran pemerintah daerah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. </a:t>
            </a:r>
          </a:p>
          <a:p>
            <a:pPr marL="536575" indent="-536575" algn="just" eaLnBrk="1" hangingPunct="1">
              <a:spcBef>
                <a:spcPct val="30000"/>
              </a:spcBef>
              <a:spcAft>
                <a:spcPct val="3000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Pembahasan dilakukan untuk menelaah kesesuaian antara RKA-SKPD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/PPKD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dengan 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KUA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, 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PPAS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, prakiraan maju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,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capaian kinerja,  indikator kinerja, 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ASB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, standar satuan harga, dan 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SPM.</a:t>
            </a:r>
          </a:p>
          <a:p>
            <a:pPr marL="536575" indent="-536575" algn="just" eaLnBrk="1" hangingPunct="1">
              <a:spcBef>
                <a:spcPct val="30000"/>
              </a:spcBef>
              <a:spcAft>
                <a:spcPct val="30000"/>
              </a:spcAft>
              <a:buFont typeface="Wingdings" pitchFamily="2" charset="2"/>
              <a:buBlip>
                <a:blip r:embed="rId2"/>
              </a:buBlip>
              <a:defRPr/>
            </a:pPr>
            <a:r>
              <a:rPr lang="id-ID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PPKD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menyusun 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RAPERDA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tentang APBD berikut dokumen pendukungnya 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(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nota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</a:t>
            </a:r>
            <a:r>
              <a:rPr lang="id-ID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keuangan, dan rancangan APBD</a:t>
            </a:r>
            <a:r>
              <a:rPr lang="en-US" sz="2800" dirty="0" smtClean="0">
                <a:solidFill>
                  <a:srgbClr val="CC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d-ID" dirty="0" smtClean="0">
                <a:solidFill>
                  <a:srgbClr val="FFFF00"/>
                </a:solidFill>
              </a:rPr>
              <a:t>DASAR PENYUSUNAN RKA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688" y="2017713"/>
            <a:ext cx="8207375" cy="4114800"/>
          </a:xfrm>
        </p:spPr>
        <p:txBody>
          <a:bodyPr/>
          <a:lstStyle/>
          <a:p>
            <a:pPr>
              <a:defRPr/>
            </a:pPr>
            <a:r>
              <a:rPr lang="id-ID" dirty="0" smtClean="0">
                <a:solidFill>
                  <a:srgbClr val="FFFF00"/>
                </a:solidFill>
              </a:rPr>
              <a:t>RKPD</a:t>
            </a:r>
          </a:p>
          <a:p>
            <a:pPr>
              <a:defRPr/>
            </a:pPr>
            <a:r>
              <a:rPr lang="id-ID" dirty="0" smtClean="0">
                <a:solidFill>
                  <a:srgbClr val="FFFF00"/>
                </a:solidFill>
              </a:rPr>
              <a:t>KUA dan PPA</a:t>
            </a:r>
          </a:p>
          <a:p>
            <a:pPr>
              <a:defRPr/>
            </a:pPr>
            <a:r>
              <a:rPr lang="id-ID" dirty="0" smtClean="0">
                <a:solidFill>
                  <a:srgbClr val="FFFF00"/>
                </a:solidFill>
              </a:rPr>
              <a:t>Surat Edaran Bupati Perihal Penyusunan RKA</a:t>
            </a:r>
          </a:p>
          <a:p>
            <a:pPr>
              <a:defRPr/>
            </a:pPr>
            <a:r>
              <a:rPr lang="id-ID" dirty="0" smtClean="0">
                <a:solidFill>
                  <a:srgbClr val="FFFF00"/>
                </a:solidFill>
              </a:rPr>
              <a:t>Penyesuaian Rekening dan Kode Rekening</a:t>
            </a:r>
          </a:p>
          <a:p>
            <a:pPr>
              <a:defRPr/>
            </a:pPr>
            <a:r>
              <a:rPr lang="id-ID" dirty="0" smtClean="0">
                <a:solidFill>
                  <a:srgbClr val="FFFF00"/>
                </a:solidFill>
              </a:rPr>
              <a:t>ASB,SSH, Pedoman Honorarium, Perjalanan Dinas dll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CD91-393F-40C7-AFBE-43C05C3E5548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7238" y="98425"/>
            <a:ext cx="7794625" cy="801688"/>
          </a:xfrm>
        </p:spPr>
        <p:txBody>
          <a:bodyPr/>
          <a:lstStyle/>
          <a:p>
            <a:pPr algn="ctr">
              <a:defRPr/>
            </a:pPr>
            <a:r>
              <a:rPr lang="id-ID" dirty="0" smtClean="0">
                <a:solidFill>
                  <a:srgbClr val="FFFF00"/>
                </a:solidFill>
              </a:rPr>
              <a:t>RKA SKPD MEMUAT :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341313" y="871538"/>
            <a:ext cx="8570912" cy="5543550"/>
          </a:xfrm>
        </p:spPr>
        <p:txBody>
          <a:bodyPr/>
          <a:lstStyle/>
          <a:p>
            <a:r>
              <a:rPr lang="id-ID" sz="2800" smtClean="0">
                <a:solidFill>
                  <a:srgbClr val="FFFF00"/>
                </a:solidFill>
                <a:effectLst/>
              </a:rPr>
              <a:t>Rencana pendapatan, rencana belanja untuk masing-masing program dan kegiatan</a:t>
            </a:r>
          </a:p>
          <a:p>
            <a:r>
              <a:rPr lang="id-ID" sz="2800" smtClean="0">
                <a:solidFill>
                  <a:srgbClr val="FFFF00"/>
                </a:solidFill>
                <a:effectLst/>
              </a:rPr>
              <a:t>Rencana pembiayaan untuk tahun yang direncanakan</a:t>
            </a:r>
          </a:p>
          <a:p>
            <a:r>
              <a:rPr lang="id-ID" sz="2800" smtClean="0">
                <a:solidFill>
                  <a:srgbClr val="FFFF00"/>
                </a:solidFill>
                <a:effectLst/>
              </a:rPr>
              <a:t>Rincian sampai dengan rincian objek pendapatan, belanja dan pembiayaan serta prakiraan maju untuk tahun berikutnya</a:t>
            </a:r>
          </a:p>
          <a:p>
            <a:r>
              <a:rPr lang="id-ID" sz="2800" smtClean="0">
                <a:solidFill>
                  <a:srgbClr val="FFFF00"/>
                </a:solidFill>
                <a:effectLst/>
              </a:rPr>
              <a:t>Informasi tentang urusan pemda, organisasi, standar biaya, prestasi kerja yang akan dicapai dari program dan kegiatan</a:t>
            </a:r>
          </a:p>
          <a:p>
            <a:r>
              <a:rPr lang="id-ID" sz="2800" smtClean="0">
                <a:solidFill>
                  <a:srgbClr val="FFFF00"/>
                </a:solidFill>
                <a:effectLst/>
              </a:rPr>
              <a:t>Urusan Pemerintah dimaksud sesuai dengan tugas pokok dan fungsi SKPD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A8967-0720-4AFF-9D05-B33EC61E665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7794625" cy="801688"/>
          </a:xfrm>
        </p:spPr>
        <p:txBody>
          <a:bodyPr/>
          <a:lstStyle/>
          <a:p>
            <a:pPr algn="ctr">
              <a:defRPr/>
            </a:pPr>
            <a:r>
              <a:rPr lang="id-ID" dirty="0" smtClean="0">
                <a:solidFill>
                  <a:srgbClr val="FFFF00"/>
                </a:solidFill>
              </a:rPr>
              <a:t>STRUKTUR APBD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0" y="6257925"/>
            <a:ext cx="1905000" cy="457200"/>
          </a:xfrm>
        </p:spPr>
        <p:txBody>
          <a:bodyPr/>
          <a:lstStyle/>
          <a:p>
            <a:pPr>
              <a:defRPr/>
            </a:pPr>
            <a:fld id="{D8008B00-7153-49A1-B391-FE668E45100C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/>
        </p:nvSpPr>
        <p:spPr bwMode="auto">
          <a:xfrm>
            <a:off x="6553200" y="6257925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BB520C3B-3650-4AB5-9FEE-DEDE5852ABED}" type="slidenum">
              <a:rPr lang="en-US"/>
              <a:pPr>
                <a:defRPr/>
              </a:pPr>
              <a:t>35</a:t>
            </a:fld>
            <a:endParaRPr lang="en-US"/>
          </a:p>
        </p:txBody>
      </p:sp>
      <p:grpSp>
        <p:nvGrpSpPr>
          <p:cNvPr id="56325" name="Group 14"/>
          <p:cNvGrpSpPr>
            <a:grpSpLocks/>
          </p:cNvGrpSpPr>
          <p:nvPr/>
        </p:nvGrpSpPr>
        <p:grpSpPr bwMode="auto">
          <a:xfrm>
            <a:off x="303213" y="1212850"/>
            <a:ext cx="8753475" cy="4797425"/>
            <a:chOff x="303213" y="1212850"/>
            <a:chExt cx="8753475" cy="4796706"/>
          </a:xfrm>
        </p:grpSpPr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303213" y="3385812"/>
              <a:ext cx="1525587" cy="91585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32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APBD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895600" y="1828708"/>
              <a:ext cx="2349500" cy="52221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Pendapatan Daerah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940050" y="3635012"/>
              <a:ext cx="2344738" cy="52221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Daerah</a:t>
              </a:r>
              <a:r>
                <a:rPr lang="en-US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 </a:t>
              </a: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H="1">
              <a:off x="6083300" y="3430256"/>
              <a:ext cx="660400" cy="279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6756400" y="3430256"/>
              <a:ext cx="584200" cy="2793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2" name="Rectangle 5"/>
            <p:cNvSpPr>
              <a:spLocks noChangeArrowheads="1"/>
            </p:cNvSpPr>
            <p:nvPr/>
          </p:nvSpPr>
          <p:spPr bwMode="auto">
            <a:xfrm>
              <a:off x="5900738" y="1212850"/>
              <a:ext cx="3090862" cy="51427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PAD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5900738" y="1800137"/>
              <a:ext cx="3090862" cy="52855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Dana Perimbangan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930900" y="2401710"/>
              <a:ext cx="3060700" cy="6745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Lain-lain Pendapatan</a:t>
              </a:r>
            </a:p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 Daerah yang Sah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5951538" y="3352479"/>
              <a:ext cx="3090862" cy="5158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Tidak Langsung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7" name="Rectangle 5"/>
            <p:cNvSpPr>
              <a:spLocks noChangeArrowheads="1"/>
            </p:cNvSpPr>
            <p:nvPr/>
          </p:nvSpPr>
          <p:spPr bwMode="auto">
            <a:xfrm>
              <a:off x="5965825" y="3990559"/>
              <a:ext cx="3090863" cy="51586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Langsung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8" name="Rectangle 6"/>
            <p:cNvSpPr>
              <a:spLocks noChangeArrowheads="1"/>
            </p:cNvSpPr>
            <p:nvPr/>
          </p:nvSpPr>
          <p:spPr bwMode="auto">
            <a:xfrm>
              <a:off x="2946400" y="5136562"/>
              <a:ext cx="2346325" cy="52221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Pembiayaan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1" name="Line 10"/>
            <p:cNvSpPr>
              <a:spLocks noChangeShapeType="1"/>
            </p:cNvSpPr>
            <p:nvPr/>
          </p:nvSpPr>
          <p:spPr bwMode="auto">
            <a:xfrm flipV="1">
              <a:off x="5268913" y="5101642"/>
              <a:ext cx="696912" cy="268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2" name="Line 10"/>
            <p:cNvSpPr>
              <a:spLocks noChangeShapeType="1"/>
            </p:cNvSpPr>
            <p:nvPr/>
          </p:nvSpPr>
          <p:spPr bwMode="auto">
            <a:xfrm>
              <a:off x="5308600" y="3922307"/>
              <a:ext cx="657225" cy="3269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5959475" y="4811174"/>
              <a:ext cx="3090863" cy="5158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Penerimaan Pembiayaan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>
              <a:off x="5959475" y="5493696"/>
              <a:ext cx="3090863" cy="51586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Pengeluaran Pembiayaan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5" name="Line 10"/>
            <p:cNvSpPr>
              <a:spLocks noChangeShapeType="1"/>
            </p:cNvSpPr>
            <p:nvPr/>
          </p:nvSpPr>
          <p:spPr bwMode="auto">
            <a:xfrm flipV="1">
              <a:off x="5268913" y="3649298"/>
              <a:ext cx="696912" cy="26824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5316538" y="5366715"/>
              <a:ext cx="657225" cy="3269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5232400" y="2136637"/>
              <a:ext cx="69056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>
              <a:off x="5505450" y="1462051"/>
              <a:ext cx="4254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cxnSp>
          <p:nvCxnSpPr>
            <p:cNvPr id="56345" name="Straight Connector 40"/>
            <p:cNvCxnSpPr>
              <a:cxnSpLocks noChangeShapeType="1"/>
            </p:cNvCxnSpPr>
            <p:nvPr/>
          </p:nvCxnSpPr>
          <p:spPr bwMode="auto">
            <a:xfrm>
              <a:off x="5506028" y="1433022"/>
              <a:ext cx="20628" cy="1263043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2" name="Line 10"/>
            <p:cNvSpPr>
              <a:spLocks noChangeShapeType="1"/>
            </p:cNvSpPr>
            <p:nvPr/>
          </p:nvSpPr>
          <p:spPr bwMode="auto">
            <a:xfrm>
              <a:off x="5513388" y="2689004"/>
              <a:ext cx="42386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>
              <a:off x="1885950" y="3857229"/>
              <a:ext cx="10096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52" name="Line 10"/>
            <p:cNvSpPr>
              <a:spLocks noChangeShapeType="1"/>
            </p:cNvSpPr>
            <p:nvPr/>
          </p:nvSpPr>
          <p:spPr bwMode="auto">
            <a:xfrm>
              <a:off x="2160588" y="2166795"/>
              <a:ext cx="73501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cxnSp>
          <p:nvCxnSpPr>
            <p:cNvPr id="56349" name="Straight Connector 52"/>
            <p:cNvCxnSpPr>
              <a:cxnSpLocks noChangeShapeType="1"/>
            </p:cNvCxnSpPr>
            <p:nvPr/>
          </p:nvCxnSpPr>
          <p:spPr bwMode="auto">
            <a:xfrm>
              <a:off x="2160485" y="2136744"/>
              <a:ext cx="20628" cy="3261550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4" name="Line 10"/>
            <p:cNvSpPr>
              <a:spLocks noChangeShapeType="1"/>
            </p:cNvSpPr>
            <p:nvPr/>
          </p:nvSpPr>
          <p:spPr bwMode="auto">
            <a:xfrm>
              <a:off x="2168525" y="5381000"/>
              <a:ext cx="727075" cy="174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214313"/>
            <a:ext cx="7794625" cy="946150"/>
          </a:xfrm>
        </p:spPr>
        <p:txBody>
          <a:bodyPr/>
          <a:lstStyle/>
          <a:p>
            <a:pPr algn="ctr">
              <a:defRPr/>
            </a:pPr>
            <a:r>
              <a:rPr lang="id-ID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JENIS BELANJA</a:t>
            </a:r>
            <a:endParaRPr lang="id-ID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84F1C-FE12-475B-891D-1EDA51FD2F34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0ECBF1B-F54A-4CBC-ADFF-89B1D647CB3B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accent2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B6CE0589-14F6-42D0-B7BD-0AAE976EE0C8}" type="slidenum">
              <a:rPr lang="en-US"/>
              <a:pPr>
                <a:defRPr/>
              </a:pPr>
              <a:t>36</a:t>
            </a:fld>
            <a:endParaRPr lang="en-US"/>
          </a:p>
        </p:txBody>
      </p:sp>
      <p:grpSp>
        <p:nvGrpSpPr>
          <p:cNvPr id="57350" name="Group 53"/>
          <p:cNvGrpSpPr>
            <a:grpSpLocks/>
          </p:cNvGrpSpPr>
          <p:nvPr/>
        </p:nvGrpSpPr>
        <p:grpSpPr bwMode="auto">
          <a:xfrm>
            <a:off x="114300" y="1233488"/>
            <a:ext cx="8535988" cy="5199062"/>
            <a:chOff x="113849" y="1233714"/>
            <a:chExt cx="8536439" cy="5198497"/>
          </a:xfrm>
        </p:grpSpPr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113849" y="3081363"/>
              <a:ext cx="2033695" cy="10111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32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</a:t>
              </a:r>
              <a:endParaRPr lang="en-US" sz="32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2141194" y="2571831"/>
              <a:ext cx="558830" cy="10809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H="1">
              <a:off x="6083164" y="3416289"/>
              <a:ext cx="652497" cy="2793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>
              <a:off x="6756300" y="3416289"/>
              <a:ext cx="577881" cy="2793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3" name="Line 10"/>
            <p:cNvSpPr>
              <a:spLocks noChangeShapeType="1"/>
            </p:cNvSpPr>
            <p:nvPr/>
          </p:nvSpPr>
          <p:spPr bwMode="auto">
            <a:xfrm>
              <a:off x="2141194" y="3652801"/>
              <a:ext cx="515964" cy="17063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2677797" y="1740071"/>
              <a:ext cx="2094023" cy="87937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</a:t>
              </a:r>
            </a:p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Tidak Langsung</a:t>
              </a:r>
              <a:r>
                <a:rPr lang="en-US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 </a:t>
              </a:r>
            </a:p>
          </p:txBody>
        </p:sp>
        <p:sp>
          <p:nvSpPr>
            <p:cNvPr id="20" name="Rectangle 5"/>
            <p:cNvSpPr>
              <a:spLocks noChangeArrowheads="1"/>
            </p:cNvSpPr>
            <p:nvPr/>
          </p:nvSpPr>
          <p:spPr bwMode="auto">
            <a:xfrm>
              <a:off x="5502109" y="1233714"/>
              <a:ext cx="3075150" cy="3381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Pegawai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5502109" y="2049600"/>
              <a:ext cx="3075150" cy="40953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Subsidi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6" name="Line 10"/>
            <p:cNvSpPr>
              <a:spLocks noChangeShapeType="1"/>
            </p:cNvSpPr>
            <p:nvPr/>
          </p:nvSpPr>
          <p:spPr bwMode="auto">
            <a:xfrm>
              <a:off x="4811510" y="2273413"/>
              <a:ext cx="68901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7" name="Rectangle 5"/>
            <p:cNvSpPr>
              <a:spLocks noChangeArrowheads="1"/>
            </p:cNvSpPr>
            <p:nvPr/>
          </p:nvSpPr>
          <p:spPr bwMode="auto">
            <a:xfrm>
              <a:off x="5522748" y="2497227"/>
              <a:ext cx="3076738" cy="41588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Hibah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5538624" y="2951202"/>
              <a:ext cx="3075149" cy="41746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Bantuan Sosial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auto">
            <a:xfrm>
              <a:off x="5538624" y="3406765"/>
              <a:ext cx="3075149" cy="38572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Bagi Hasil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5522748" y="1605149"/>
              <a:ext cx="3076738" cy="385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Bunga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auto">
            <a:xfrm>
              <a:off x="5552911" y="3814708"/>
              <a:ext cx="3075150" cy="385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Bantuan Keuangan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2" name="Rectangle 5"/>
            <p:cNvSpPr>
              <a:spLocks noChangeArrowheads="1"/>
            </p:cNvSpPr>
            <p:nvPr/>
          </p:nvSpPr>
          <p:spPr bwMode="auto">
            <a:xfrm>
              <a:off x="5573550" y="4262335"/>
              <a:ext cx="3076738" cy="38572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Tidak Terduga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6" name="Line 10"/>
            <p:cNvSpPr>
              <a:spLocks noChangeShapeType="1"/>
            </p:cNvSpPr>
            <p:nvPr/>
          </p:nvSpPr>
          <p:spPr bwMode="auto">
            <a:xfrm>
              <a:off x="5073461" y="1417844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7" name="Line 10"/>
            <p:cNvSpPr>
              <a:spLocks noChangeShapeType="1"/>
            </p:cNvSpPr>
            <p:nvPr/>
          </p:nvSpPr>
          <p:spPr bwMode="auto">
            <a:xfrm>
              <a:off x="5065524" y="4514719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5073461" y="1781341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5065524" y="2727389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>
              <a:off x="5073461" y="3068665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5081399" y="4014712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42" name="Line 10"/>
            <p:cNvSpPr>
              <a:spLocks noChangeShapeType="1"/>
            </p:cNvSpPr>
            <p:nvPr/>
          </p:nvSpPr>
          <p:spPr bwMode="auto">
            <a:xfrm>
              <a:off x="5073461" y="3598832"/>
              <a:ext cx="42229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cxnSp>
          <p:nvCxnSpPr>
            <p:cNvPr id="57373" name="Straight Connector 4"/>
            <p:cNvCxnSpPr>
              <a:cxnSpLocks noChangeShapeType="1"/>
            </p:cNvCxnSpPr>
            <p:nvPr/>
          </p:nvCxnSpPr>
          <p:spPr bwMode="auto">
            <a:xfrm>
              <a:off x="5076379" y="1402667"/>
              <a:ext cx="0" cy="3119006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5243333" y="6198874"/>
              <a:ext cx="41912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2590480" y="5387750"/>
              <a:ext cx="2321048" cy="52223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Langsung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595777" y="4770280"/>
              <a:ext cx="3054511" cy="5158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Pegawai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5595777" y="5359178"/>
              <a:ext cx="3054511" cy="5285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Barang/Jasa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5625940" y="5960775"/>
              <a:ext cx="3024348" cy="4714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id-ID" sz="1800" b="1" dirty="0">
                  <a:solidFill>
                    <a:schemeClr val="tx2">
                      <a:lumMod val="25000"/>
                    </a:schemeClr>
                  </a:solidFill>
                  <a:cs typeface="+mn-cs"/>
                </a:rPr>
                <a:t>Belanja Modal</a:t>
              </a:r>
              <a:endParaRPr lang="en-US" sz="1800" b="1" dirty="0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43" name="Line 10"/>
            <p:cNvSpPr>
              <a:spLocks noChangeShapeType="1"/>
            </p:cNvSpPr>
            <p:nvPr/>
          </p:nvSpPr>
          <p:spPr bwMode="auto">
            <a:xfrm>
              <a:off x="4933754" y="5651246"/>
              <a:ext cx="68266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sp>
          <p:nvSpPr>
            <p:cNvPr id="44" name="Line 10"/>
            <p:cNvSpPr>
              <a:spLocks noChangeShapeType="1"/>
            </p:cNvSpPr>
            <p:nvPr/>
          </p:nvSpPr>
          <p:spPr bwMode="auto">
            <a:xfrm>
              <a:off x="5206818" y="4976632"/>
              <a:ext cx="42071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id-ID">
                <a:solidFill>
                  <a:schemeClr val="tx2">
                    <a:lumMod val="25000"/>
                  </a:schemeClr>
                </a:solidFill>
                <a:cs typeface="+mn-cs"/>
              </a:endParaRPr>
            </a:p>
          </p:txBody>
        </p:sp>
        <p:cxnSp>
          <p:nvCxnSpPr>
            <p:cNvPr id="57381" name="Straight Connector 45"/>
            <p:cNvCxnSpPr>
              <a:cxnSpLocks noChangeShapeType="1"/>
            </p:cNvCxnSpPr>
            <p:nvPr/>
          </p:nvCxnSpPr>
          <p:spPr bwMode="auto">
            <a:xfrm>
              <a:off x="5236492" y="4947938"/>
              <a:ext cx="20382" cy="1263043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063" y="214313"/>
            <a:ext cx="7794625" cy="685800"/>
          </a:xfrm>
        </p:spPr>
        <p:txBody>
          <a:bodyPr/>
          <a:lstStyle/>
          <a:p>
            <a:pPr algn="ctr">
              <a:defRPr/>
            </a:pPr>
            <a:r>
              <a:rPr lang="id-ID" sz="3200" dirty="0" smtClean="0">
                <a:solidFill>
                  <a:srgbClr val="FFFF00"/>
                </a:solidFill>
              </a:rPr>
              <a:t>PENGERTIAN JENIS-JENIS BELANJA</a:t>
            </a:r>
            <a:endParaRPr lang="id-ID" sz="32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488" y="958850"/>
            <a:ext cx="8737600" cy="5441950"/>
          </a:xfrm>
        </p:spPr>
        <p:txBody>
          <a:bodyPr/>
          <a:lstStyle/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Pegawai merupaka belanja kompensasi dalam bentuk gaji dan tunjangan, serta penghasilan lainnya yang diberikan kepada PNS yang ditetapkan dengan peraturan perundang-undangan</a:t>
            </a:r>
          </a:p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Uang Representasi dan Tunjangan Pimpinan dan anggota DPRD serta gaji dan tunjangan KDH dan WKDH serta penghasilan dan penerimaan lainnya yang ditetapkan sesuai peraturan perundang-undangan dianggarkan dalam Belanja Pegawai</a:t>
            </a:r>
          </a:p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Bunga digunakan untuk menganggarkan pembayaran bunga utang yang dihitung atas kewajiban pokok utang (</a:t>
            </a:r>
            <a:r>
              <a:rPr lang="id-ID" sz="24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principal outstanding)</a:t>
            </a: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 berdasarkan perjanjian jangka pendek, jangka menengah dan jangka panjang</a:t>
            </a:r>
            <a:endParaRPr lang="id-ID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5AF293-C04B-47DA-9F4A-09927CC463D0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0" y="944563"/>
            <a:ext cx="8629650" cy="5427662"/>
          </a:xfrm>
        </p:spPr>
        <p:txBody>
          <a:bodyPr/>
          <a:lstStyle/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Subsidi digunakan untuk menganggarkan bantuan biaya produksi kepada perusahaan/lembaga tertentu agar harga jual produksi/jasa yang dihasilkan dapat terjangkau oleh masyarakat banyak</a:t>
            </a:r>
          </a:p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Hibah digunakan untuk menganggarkan pemberian hibah dalam bentuk uang, barang dan/atau jasa kepada pemerintah atau peerintah daerah lainnya, perusahaan daerah, masyarakat dan organisasi kemasyarakatan yang secara spesifik telah ditetapkan peruntukannya</a:t>
            </a:r>
          </a:p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Bantuan Sosial untuk menganggarkan pemberian bantuan yang bersifat sosial kemasyarakatan dalam bentuk uang dan/atau barang kepada kelompok/anggota masyarakat</a:t>
            </a:r>
            <a:endParaRPr lang="id-ID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97707B-C7DA-4921-83A9-8514976AECC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688" y="755650"/>
            <a:ext cx="8418512" cy="5484813"/>
          </a:xfrm>
        </p:spPr>
        <p:txBody>
          <a:bodyPr/>
          <a:lstStyle/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Bagi Hasil digunakan untuk menganggarkan  dana bagi hasil yang bersumber dari pendapatan provinsi kepada kabupaten/kota atau pendapatan kabupaten/kota kepada pemerintah desa atau pendapatan daerah tertentu kepada pemerintah daerah lainnya sesuai ketentuan peraturan perundang-undangan</a:t>
            </a:r>
          </a:p>
          <a:p>
            <a:pPr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Bantuan Keuangan digunakan untuk menganggarkan bantuan keuangan yang bersifat umum atau khusus dari provinsi kepada kabupaten/kota, pemerintah desa,dan kepada pemerintah daerah lainnya atau dari pemerintah kabupaten/kota kepada pemerintah desa dan pemerintah daera lainnya dalam rangka pemerataan dan/atau peningkatan kemampuan keuangan dan kepada partai politik</a:t>
            </a:r>
            <a:endParaRPr lang="id-ID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EB55B4-0C05-40B1-BDDA-04C385A1C217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5DE48-3101-4092-A3C9-FAE543C66CA5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944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3600" b="1" smtClean="0"/>
              <a:t>Tujuan Utama</a:t>
            </a:r>
            <a:br>
              <a:rPr lang="en-US" sz="3600" b="1" smtClean="0"/>
            </a:br>
            <a:r>
              <a:rPr lang="en-US" sz="3600" b="1" smtClean="0"/>
              <a:t>Pengelolaan Keuangan Daerah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990600"/>
          </a:xfrm>
        </p:spPr>
        <p:txBody>
          <a:bodyPr/>
          <a:lstStyle/>
          <a:p>
            <a:pPr marL="338138" indent="-338138" algn="just" eaLnBrk="1" hangingPunct="1">
              <a:lnSpc>
                <a:spcPct val="70000"/>
              </a:lnSpc>
              <a:spcBef>
                <a:spcPct val="50000"/>
              </a:spcBef>
              <a:buFontTx/>
              <a:buAutoNum type="arabicPeriod"/>
            </a:pPr>
            <a:r>
              <a:rPr lang="en-US" sz="2400" smtClean="0"/>
              <a:t>Mempertajam esensi sistem penyelenggaraan pemerintahan Daerah dalam konteks pengelolaan keuangan daerah.</a:t>
            </a:r>
          </a:p>
          <a:p>
            <a:pPr marL="338138" indent="-338138" algn="just" eaLnBrk="1" hangingPunct="1">
              <a:lnSpc>
                <a:spcPct val="70000"/>
              </a:lnSpc>
              <a:spcBef>
                <a:spcPct val="50000"/>
              </a:spcBef>
              <a:buFontTx/>
              <a:buAutoNum type="arabicPeriod"/>
            </a:pPr>
            <a:r>
              <a:rPr lang="en-US" sz="2400" smtClean="0"/>
              <a:t>Memperjelas distribusi kewenangan (</a:t>
            </a:r>
            <a:r>
              <a:rPr lang="en-US" sz="2400" i="1" smtClean="0"/>
              <a:t>distribution of authority</a:t>
            </a:r>
            <a:r>
              <a:rPr lang="en-US" sz="2400" smtClean="0"/>
              <a:t>) dan memperjelas derajat pertanggungjawaban (</a:t>
            </a:r>
            <a:r>
              <a:rPr lang="en-US" sz="2400" i="1" smtClean="0"/>
              <a:t>clarity of responsibility</a:t>
            </a:r>
            <a:r>
              <a:rPr lang="en-US" sz="2400" smtClean="0"/>
              <a:t>) pada level penyelenggaraan pemerintahan Daerah di bidang pengelolaan keuangan daerah.</a:t>
            </a:r>
          </a:p>
        </p:txBody>
      </p:sp>
      <p:sp>
        <p:nvSpPr>
          <p:cNvPr id="129028" name="Oval 4"/>
          <p:cNvSpPr>
            <a:spLocks noChangeArrowheads="1"/>
          </p:cNvSpPr>
          <p:nvPr/>
        </p:nvSpPr>
        <p:spPr bwMode="auto">
          <a:xfrm>
            <a:off x="3073400" y="3073400"/>
            <a:ext cx="1600200" cy="2438400"/>
          </a:xfrm>
          <a:prstGeom prst="ellipse">
            <a:avLst/>
          </a:prstGeom>
          <a:solidFill>
            <a:srgbClr val="DDDDDD"/>
          </a:solidFill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d-ID" sz="1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2057400" y="3048000"/>
            <a:ext cx="827088" cy="523875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marL="174625" indent="-174625">
              <a:lnSpc>
                <a:spcPct val="90000"/>
              </a:lnSpc>
              <a:defRPr/>
            </a:pPr>
            <a:r>
              <a:rPr lang="en-US" sz="12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Money</a:t>
            </a:r>
          </a:p>
          <a:p>
            <a:pPr marL="174625" indent="-174625">
              <a:lnSpc>
                <a:spcPct val="90000"/>
              </a:lnSpc>
              <a:defRPr/>
            </a:pPr>
            <a:r>
              <a:rPr lang="en-US" sz="12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Follows</a:t>
            </a:r>
          </a:p>
          <a:p>
            <a:pPr marL="174625" indent="-174625">
              <a:lnSpc>
                <a:spcPct val="90000"/>
              </a:lnSpc>
              <a:defRPr/>
            </a:pPr>
            <a:r>
              <a:rPr lang="en-US" sz="12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Fuction</a:t>
            </a:r>
          </a:p>
        </p:txBody>
      </p:sp>
      <p:sp>
        <p:nvSpPr>
          <p:cNvPr id="129030" name="AutoShape 6"/>
          <p:cNvSpPr>
            <a:spLocks noChangeArrowheads="1"/>
          </p:cNvSpPr>
          <p:nvPr/>
        </p:nvSpPr>
        <p:spPr bwMode="auto">
          <a:xfrm>
            <a:off x="215900" y="3817938"/>
            <a:ext cx="1341438" cy="1066800"/>
          </a:xfrm>
          <a:prstGeom prst="homePlate">
            <a:avLst>
              <a:gd name="adj" fmla="val 31436"/>
            </a:avLst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FF00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UU 32/2004</a:t>
            </a:r>
            <a:endParaRPr lang="en-US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129031" name="Oval 7"/>
          <p:cNvSpPr>
            <a:spLocks noChangeArrowheads="1"/>
          </p:cNvSpPr>
          <p:nvPr/>
        </p:nvSpPr>
        <p:spPr bwMode="auto">
          <a:xfrm>
            <a:off x="1582738" y="3843338"/>
            <a:ext cx="1577975" cy="10668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4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Pemerintahan</a:t>
            </a:r>
          </a:p>
          <a:p>
            <a:pPr>
              <a:defRPr/>
            </a:pPr>
            <a:r>
              <a:rPr lang="en-US" sz="14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Daerah</a:t>
            </a:r>
          </a:p>
        </p:txBody>
      </p:sp>
      <p:grpSp>
        <p:nvGrpSpPr>
          <p:cNvPr id="24585" name="Group 8"/>
          <p:cNvGrpSpPr>
            <a:grpSpLocks/>
          </p:cNvGrpSpPr>
          <p:nvPr/>
        </p:nvGrpSpPr>
        <p:grpSpPr bwMode="auto">
          <a:xfrm>
            <a:off x="3352800" y="3200400"/>
            <a:ext cx="1112838" cy="685800"/>
            <a:chOff x="2112" y="2016"/>
            <a:chExt cx="701" cy="432"/>
          </a:xfrm>
        </p:grpSpPr>
        <p:sp>
          <p:nvSpPr>
            <p:cNvPr id="129033" name="AutoShape 9"/>
            <p:cNvSpPr>
              <a:spLocks noChangeArrowheads="1"/>
            </p:cNvSpPr>
            <p:nvPr/>
          </p:nvSpPr>
          <p:spPr bwMode="auto">
            <a:xfrm>
              <a:off x="2112" y="2208"/>
              <a:ext cx="701" cy="240"/>
            </a:xfrm>
            <a:prstGeom prst="bevel">
              <a:avLst>
                <a:gd name="adj" fmla="val 12500"/>
              </a:avLst>
            </a:prstGeom>
            <a:solidFill>
              <a:schemeClr val="accent1"/>
            </a:solidFill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2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HAK</a:t>
              </a:r>
            </a:p>
          </p:txBody>
        </p:sp>
        <p:sp>
          <p:nvSpPr>
            <p:cNvPr id="129034" name="Text Box 10"/>
            <p:cNvSpPr txBox="1">
              <a:spLocks noChangeArrowheads="1"/>
            </p:cNvSpPr>
            <p:nvPr/>
          </p:nvSpPr>
          <p:spPr bwMode="auto">
            <a:xfrm>
              <a:off x="2220" y="2016"/>
              <a:ext cx="43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200">
                  <a:effectLst>
                    <a:outerShdw blurRad="38100" dist="38100" dir="2700000" algn="tl">
                      <a:srgbClr val="000000"/>
                    </a:outerShdw>
                  </a:effectLst>
                  <a:latin typeface="Berlin Sans FB" pitchFamily="34" charset="0"/>
                </a:rPr>
                <a:t>Pasal 21</a:t>
              </a:r>
            </a:p>
          </p:txBody>
        </p:sp>
      </p:grpSp>
      <p:grpSp>
        <p:nvGrpSpPr>
          <p:cNvPr id="24586" name="Group 11"/>
          <p:cNvGrpSpPr>
            <a:grpSpLocks/>
          </p:cNvGrpSpPr>
          <p:nvPr/>
        </p:nvGrpSpPr>
        <p:grpSpPr bwMode="auto">
          <a:xfrm>
            <a:off x="3352800" y="4486275"/>
            <a:ext cx="1036638" cy="657225"/>
            <a:chOff x="2112" y="2826"/>
            <a:chExt cx="653" cy="414"/>
          </a:xfrm>
        </p:grpSpPr>
        <p:sp>
          <p:nvSpPr>
            <p:cNvPr id="129036" name="AutoShape 12"/>
            <p:cNvSpPr>
              <a:spLocks noChangeArrowheads="1"/>
            </p:cNvSpPr>
            <p:nvPr/>
          </p:nvSpPr>
          <p:spPr bwMode="auto">
            <a:xfrm>
              <a:off x="2112" y="3000"/>
              <a:ext cx="653" cy="240"/>
            </a:xfrm>
            <a:prstGeom prst="bevel">
              <a:avLst>
                <a:gd name="adj" fmla="val 12500"/>
              </a:avLst>
            </a:prstGeom>
            <a:solidFill>
              <a:schemeClr val="accent1"/>
            </a:solidFill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r>
                <a:rPr lang="en-US" sz="1200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itchFamily="34" charset="0"/>
                </a:rPr>
                <a:t>KEWAJIBAN</a:t>
              </a:r>
            </a:p>
          </p:txBody>
        </p:sp>
        <p:sp>
          <p:nvSpPr>
            <p:cNvPr id="129037" name="AutoShape 13"/>
            <p:cNvSpPr>
              <a:spLocks noChangeArrowheads="1"/>
            </p:cNvSpPr>
            <p:nvPr/>
          </p:nvSpPr>
          <p:spPr bwMode="auto">
            <a:xfrm>
              <a:off x="2165" y="2826"/>
              <a:ext cx="488" cy="211"/>
            </a:xfrm>
            <a:prstGeom prst="bevel">
              <a:avLst>
                <a:gd name="adj" fmla="val 1250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200">
                  <a:effectLst>
                    <a:outerShdw blurRad="38100" dist="38100" dir="2700000" algn="tl">
                      <a:srgbClr val="000000"/>
                    </a:outerShdw>
                  </a:effectLst>
                  <a:latin typeface="Berlin Sans FB" pitchFamily="34" charset="0"/>
                </a:rPr>
                <a:t>Pasal 22</a:t>
              </a:r>
            </a:p>
          </p:txBody>
        </p:sp>
      </p:grpSp>
      <p:sp>
        <p:nvSpPr>
          <p:cNvPr id="129038" name="AutoShape 14"/>
          <p:cNvSpPr>
            <a:spLocks noChangeArrowheads="1"/>
          </p:cNvSpPr>
          <p:nvPr/>
        </p:nvSpPr>
        <p:spPr bwMode="auto">
          <a:xfrm>
            <a:off x="4689475" y="3581400"/>
            <a:ext cx="784225" cy="1541463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 w="9525">
            <a:solidFill>
              <a:srgbClr val="66FF66"/>
            </a:solidFill>
            <a:round/>
            <a:headEnd/>
            <a:tailEnd/>
          </a:ln>
          <a:effectLst>
            <a:prstShdw prst="shdw17" dist="17961" dir="2700000">
              <a:srgbClr val="66FF66">
                <a:gamma/>
                <a:shade val="60000"/>
                <a:invGamma/>
              </a:srgbClr>
            </a:prstShdw>
          </a:effectLst>
        </p:spPr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KELOLA</a:t>
            </a:r>
          </a:p>
          <a:p>
            <a:pPr>
              <a:defRPr/>
            </a:pP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&amp;</a:t>
            </a:r>
          </a:p>
          <a:p>
            <a:pPr>
              <a:defRPr/>
            </a:pP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IMPLEMENTASI</a:t>
            </a:r>
          </a:p>
        </p:txBody>
      </p:sp>
      <p:sp>
        <p:nvSpPr>
          <p:cNvPr id="129039" name="AutoShape 15"/>
          <p:cNvSpPr>
            <a:spLocks noChangeArrowheads="1"/>
          </p:cNvSpPr>
          <p:nvPr/>
        </p:nvSpPr>
        <p:spPr bwMode="auto">
          <a:xfrm rot="-1160089">
            <a:off x="2922588" y="3797300"/>
            <a:ext cx="301625" cy="381000"/>
          </a:xfrm>
          <a:prstGeom prst="rightArrow">
            <a:avLst>
              <a:gd name="adj1" fmla="val 43333"/>
              <a:gd name="adj2" fmla="val 45833"/>
            </a:avLst>
          </a:prstGeom>
          <a:solidFill>
            <a:schemeClr val="tx1"/>
          </a:solidFill>
          <a:ln>
            <a:noFill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d-ID">
              <a:cs typeface="+mn-cs"/>
            </a:endParaRPr>
          </a:p>
        </p:txBody>
      </p:sp>
      <p:sp>
        <p:nvSpPr>
          <p:cNvPr id="129040" name="AutoShape 16"/>
          <p:cNvSpPr>
            <a:spLocks noChangeArrowheads="1"/>
          </p:cNvSpPr>
          <p:nvPr/>
        </p:nvSpPr>
        <p:spPr bwMode="auto">
          <a:xfrm rot="779677">
            <a:off x="2911475" y="4584700"/>
            <a:ext cx="300038" cy="381000"/>
          </a:xfrm>
          <a:prstGeom prst="rightArrow">
            <a:avLst>
              <a:gd name="adj1" fmla="val 43333"/>
              <a:gd name="adj2" fmla="val 45833"/>
            </a:avLst>
          </a:prstGeom>
          <a:solidFill>
            <a:schemeClr val="tx1"/>
          </a:solidFill>
          <a:ln>
            <a:noFill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d-ID" sz="3200">
              <a:solidFill>
                <a:schemeClr val="tx1"/>
              </a:solidFill>
            </a:endParaRPr>
          </a:p>
        </p:txBody>
      </p:sp>
      <p:sp>
        <p:nvSpPr>
          <p:cNvPr id="129041" name="AutoShape 17"/>
          <p:cNvSpPr>
            <a:spLocks noChangeArrowheads="1"/>
          </p:cNvSpPr>
          <p:nvPr/>
        </p:nvSpPr>
        <p:spPr bwMode="auto">
          <a:xfrm rot="2726505">
            <a:off x="4281487" y="3922713"/>
            <a:ext cx="301625" cy="381000"/>
          </a:xfrm>
          <a:prstGeom prst="rightArrow">
            <a:avLst>
              <a:gd name="adj1" fmla="val 43333"/>
              <a:gd name="adj2" fmla="val 45833"/>
            </a:avLst>
          </a:prstGeom>
          <a:solidFill>
            <a:schemeClr val="tx1"/>
          </a:solidFill>
          <a:ln>
            <a:noFill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d-ID">
              <a:cs typeface="+mn-cs"/>
            </a:endParaRPr>
          </a:p>
        </p:txBody>
      </p:sp>
      <p:sp>
        <p:nvSpPr>
          <p:cNvPr id="129042" name="AutoShape 18"/>
          <p:cNvSpPr>
            <a:spLocks noChangeArrowheads="1"/>
          </p:cNvSpPr>
          <p:nvPr/>
        </p:nvSpPr>
        <p:spPr bwMode="auto">
          <a:xfrm rot="-2293254">
            <a:off x="4254500" y="4381500"/>
            <a:ext cx="301625" cy="381000"/>
          </a:xfrm>
          <a:prstGeom prst="rightArrow">
            <a:avLst>
              <a:gd name="adj1" fmla="val 43333"/>
              <a:gd name="adj2" fmla="val 45833"/>
            </a:avLst>
          </a:prstGeom>
          <a:solidFill>
            <a:schemeClr val="tx1"/>
          </a:solidFill>
          <a:ln>
            <a:noFill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id-ID">
              <a:cs typeface="+mn-cs"/>
            </a:endParaRPr>
          </a:p>
        </p:txBody>
      </p:sp>
      <p:sp>
        <p:nvSpPr>
          <p:cNvPr id="24592" name="Oval 19"/>
          <p:cNvSpPr>
            <a:spLocks noChangeArrowheads="1"/>
          </p:cNvSpPr>
          <p:nvPr/>
        </p:nvSpPr>
        <p:spPr bwMode="auto">
          <a:xfrm>
            <a:off x="7239000" y="3251200"/>
            <a:ext cx="1790700" cy="2133600"/>
          </a:xfrm>
          <a:prstGeom prst="ellipse">
            <a:avLst/>
          </a:prstGeom>
          <a:solidFill>
            <a:srgbClr val="FF99FF"/>
          </a:solidFill>
          <a:ln>
            <a:noFill/>
          </a:ln>
          <a:effectLst>
            <a:prstShdw prst="shdw17" dist="17961" dir="2700000">
              <a:srgbClr val="995C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174625" indent="-174625">
              <a:lnSpc>
                <a:spcPct val="80000"/>
              </a:lnSpc>
            </a:pPr>
            <a:r>
              <a:rPr lang="en-US" sz="1200" b="1" u="sng">
                <a:solidFill>
                  <a:srgbClr val="0033CC"/>
                </a:solidFill>
                <a:latin typeface="Arial Narrow" pitchFamily="34" charset="0"/>
              </a:rPr>
              <a:t>Masyarakat</a:t>
            </a:r>
          </a:p>
          <a:p>
            <a:pPr marL="174625" indent="-174625" algn="l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200" b="1">
                <a:solidFill>
                  <a:srgbClr val="0033CC"/>
                </a:solidFill>
                <a:latin typeface="Arial Narrow" pitchFamily="34" charset="0"/>
              </a:rPr>
              <a:t>Kesejahteraan Rakyat</a:t>
            </a:r>
          </a:p>
          <a:p>
            <a:pPr marL="174625" indent="-174625" algn="l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200" b="1">
                <a:solidFill>
                  <a:srgbClr val="0033CC"/>
                </a:solidFill>
                <a:latin typeface="Arial Narrow" pitchFamily="34" charset="0"/>
              </a:rPr>
              <a:t>Demokratisasi</a:t>
            </a:r>
          </a:p>
          <a:p>
            <a:pPr marL="174625" indent="-174625" algn="l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200" b="1">
                <a:solidFill>
                  <a:srgbClr val="0033CC"/>
                </a:solidFill>
                <a:latin typeface="Arial Narrow" pitchFamily="34" charset="0"/>
              </a:rPr>
              <a:t>Otonomi</a:t>
            </a:r>
          </a:p>
          <a:p>
            <a:pPr marL="174625" indent="-174625" algn="l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200" b="1">
                <a:solidFill>
                  <a:srgbClr val="0033CC"/>
                </a:solidFill>
                <a:latin typeface="Arial Narrow" pitchFamily="34" charset="0"/>
              </a:rPr>
              <a:t>Efisiensi &amp; Efektivitas Sumber daya</a:t>
            </a:r>
          </a:p>
          <a:p>
            <a:pPr marL="174625" indent="-174625" algn="l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en-US" sz="1200" b="1">
                <a:solidFill>
                  <a:srgbClr val="0033CC"/>
                </a:solidFill>
                <a:latin typeface="Arial Narrow" pitchFamily="34" charset="0"/>
              </a:rPr>
              <a:t>Pemberdayaan masyarakat</a:t>
            </a:r>
          </a:p>
        </p:txBody>
      </p: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4292600" y="4216400"/>
            <a:ext cx="6143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2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RKPD</a:t>
            </a:r>
          </a:p>
        </p:txBody>
      </p:sp>
      <p:sp>
        <p:nvSpPr>
          <p:cNvPr id="129045" name="AutoShape 21"/>
          <p:cNvSpPr>
            <a:spLocks noChangeArrowheads="1"/>
          </p:cNvSpPr>
          <p:nvPr/>
        </p:nvSpPr>
        <p:spPr bwMode="auto">
          <a:xfrm>
            <a:off x="5308600" y="3843338"/>
            <a:ext cx="1023938" cy="1006475"/>
          </a:xfrm>
          <a:prstGeom prst="rightArrow">
            <a:avLst>
              <a:gd name="adj1" fmla="val 50000"/>
              <a:gd name="adj2" fmla="val 25434"/>
            </a:avLst>
          </a:prstGeom>
          <a:solidFill>
            <a:srgbClr val="FF9933"/>
          </a:solidFill>
          <a:ln>
            <a:noFill/>
          </a:ln>
          <a:effectLst>
            <a:prstShdw prst="shdw17" dist="17961" dir="2700000">
              <a:srgbClr val="FF9933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12713" indent="-112713" algn="l">
              <a:buFontTx/>
              <a:buChar char="•"/>
              <a:defRPr/>
            </a:pPr>
            <a:r>
              <a:rPr lang="en-US" sz="10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Pendapatan</a:t>
            </a:r>
          </a:p>
          <a:p>
            <a:pPr marL="112713" indent="-112713" algn="l">
              <a:buFontTx/>
              <a:buChar char="•"/>
              <a:defRPr/>
            </a:pPr>
            <a:r>
              <a:rPr lang="en-US" sz="10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Belanja</a:t>
            </a:r>
          </a:p>
          <a:p>
            <a:pPr marL="112713" indent="-112713" algn="l">
              <a:buFontTx/>
              <a:buChar char="•"/>
              <a:defRPr/>
            </a:pPr>
            <a:r>
              <a:rPr lang="en-US" sz="1000" b="1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Pembiayaan</a:t>
            </a:r>
          </a:p>
        </p:txBody>
      </p:sp>
      <p:sp>
        <p:nvSpPr>
          <p:cNvPr id="129046" name="AutoShape 22"/>
          <p:cNvSpPr>
            <a:spLocks noChangeArrowheads="1"/>
          </p:cNvSpPr>
          <p:nvPr/>
        </p:nvSpPr>
        <p:spPr bwMode="auto">
          <a:xfrm>
            <a:off x="6583363" y="3822700"/>
            <a:ext cx="858837" cy="990600"/>
          </a:xfrm>
          <a:prstGeom prst="rightArrowCallout">
            <a:avLst>
              <a:gd name="adj1" fmla="val 28836"/>
              <a:gd name="adj2" fmla="val 28836"/>
              <a:gd name="adj3" fmla="val 16667"/>
              <a:gd name="adj4" fmla="val 73528"/>
            </a:avLst>
          </a:prstGeom>
          <a:solidFill>
            <a:srgbClr val="3399FF"/>
          </a:solidFill>
          <a:ln>
            <a:noFill/>
          </a:ln>
          <a:effectLst>
            <a:prstShdw prst="shdw17" dist="17961" dir="2700000">
              <a:srgbClr val="3399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PP 58</a:t>
            </a:r>
          </a:p>
          <a:p>
            <a:pPr>
              <a:defRPr/>
            </a:pP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THN 2005</a:t>
            </a:r>
          </a:p>
          <a:p>
            <a:pPr>
              <a:defRPr/>
            </a:pP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Permen</a:t>
            </a:r>
          </a:p>
          <a:p>
            <a:pPr>
              <a:defRPr/>
            </a:pP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13 /2006</a:t>
            </a:r>
          </a:p>
        </p:txBody>
      </p:sp>
      <p:sp>
        <p:nvSpPr>
          <p:cNvPr id="129047" name="Text Box 23"/>
          <p:cNvSpPr txBox="1">
            <a:spLocks noChangeArrowheads="1"/>
          </p:cNvSpPr>
          <p:nvPr/>
        </p:nvSpPr>
        <p:spPr bwMode="auto">
          <a:xfrm>
            <a:off x="4556125" y="3340100"/>
            <a:ext cx="11207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200"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Pasal 23 (1) (2)</a:t>
            </a:r>
          </a:p>
        </p:txBody>
      </p:sp>
      <p:sp>
        <p:nvSpPr>
          <p:cNvPr id="129048" name="Text Box 24"/>
          <p:cNvSpPr txBox="1">
            <a:spLocks noChangeArrowheads="1"/>
          </p:cNvSpPr>
          <p:nvPr/>
        </p:nvSpPr>
        <p:spPr bwMode="auto">
          <a:xfrm rot="5400000">
            <a:off x="5553869" y="4196557"/>
            <a:ext cx="18176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Pengelolaan Keuda</a:t>
            </a:r>
          </a:p>
        </p:txBody>
      </p:sp>
      <p:sp>
        <p:nvSpPr>
          <p:cNvPr id="129049" name="AutoShape 25"/>
          <p:cNvSpPr>
            <a:spLocks noChangeArrowheads="1"/>
          </p:cNvSpPr>
          <p:nvPr/>
        </p:nvSpPr>
        <p:spPr bwMode="auto">
          <a:xfrm>
            <a:off x="6553200" y="5562600"/>
            <a:ext cx="1447800" cy="68580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80000"/>
              </a:lnSpc>
              <a:defRPr/>
            </a:pPr>
            <a:r>
              <a:rPr lang="en-US" sz="1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Perhatikan kaidah aturan hukum yang lain UU/PP/Perpres, dll</a:t>
            </a:r>
          </a:p>
        </p:txBody>
      </p:sp>
      <p:sp>
        <p:nvSpPr>
          <p:cNvPr id="129050" name="AutoShape 26"/>
          <p:cNvSpPr>
            <a:spLocks/>
          </p:cNvSpPr>
          <p:nvPr/>
        </p:nvSpPr>
        <p:spPr bwMode="auto">
          <a:xfrm>
            <a:off x="2743200" y="5638800"/>
            <a:ext cx="1825625" cy="762000"/>
          </a:xfrm>
          <a:prstGeom prst="callout3">
            <a:avLst>
              <a:gd name="adj1" fmla="val 15000"/>
              <a:gd name="adj2" fmla="val -4176"/>
              <a:gd name="adj3" fmla="val 15000"/>
              <a:gd name="adj4" fmla="val -17912"/>
              <a:gd name="adj5" fmla="val -28750"/>
              <a:gd name="adj6" fmla="val -17912"/>
              <a:gd name="adj7" fmla="val -73750"/>
              <a:gd name="adj8" fmla="val 3625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85000"/>
              </a:lnSpc>
              <a:defRPr/>
            </a:pPr>
            <a:r>
              <a:rPr lang="en-US" sz="1200" u="sng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Pasal 167 ayat (2):</a:t>
            </a:r>
          </a:p>
          <a:p>
            <a:pPr algn="l">
              <a:lnSpc>
                <a:spcPct val="85000"/>
              </a:lnSpc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Pelayanan dasar, pendidikan, kesehatan, fasos &amp; fasum, serta jaminan sosial</a:t>
            </a:r>
          </a:p>
        </p:txBody>
      </p:sp>
      <p:sp>
        <p:nvSpPr>
          <p:cNvPr id="129051" name="AutoShape 27"/>
          <p:cNvSpPr>
            <a:spLocks/>
          </p:cNvSpPr>
          <p:nvPr/>
        </p:nvSpPr>
        <p:spPr bwMode="auto">
          <a:xfrm>
            <a:off x="4775200" y="5473700"/>
            <a:ext cx="1600200" cy="596900"/>
          </a:xfrm>
          <a:prstGeom prst="callout2">
            <a:avLst>
              <a:gd name="adj1" fmla="val 19148"/>
              <a:gd name="adj2" fmla="val -4764"/>
              <a:gd name="adj3" fmla="val 19148"/>
              <a:gd name="adj4" fmla="val -36606"/>
              <a:gd name="adj5" fmla="val -74736"/>
              <a:gd name="adj6" fmla="val -4018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4625" indent="-174625" algn="l">
              <a:lnSpc>
                <a:spcPct val="85000"/>
              </a:lnSpc>
              <a:defRPr/>
            </a:pPr>
            <a:r>
              <a:rPr lang="en-US" sz="1200" u="sng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Pasal 167 ayat (3):</a:t>
            </a:r>
          </a:p>
          <a:p>
            <a:pPr marL="174625" indent="-174625" algn="l">
              <a:lnSpc>
                <a:spcPct val="85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SAB</a:t>
            </a:r>
          </a:p>
          <a:p>
            <a:pPr marL="174625" indent="-174625" algn="l">
              <a:lnSpc>
                <a:spcPct val="85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SPM</a:t>
            </a:r>
          </a:p>
          <a:p>
            <a:pPr marL="174625" indent="-174625" algn="l">
              <a:lnSpc>
                <a:spcPct val="85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Standar Harga</a:t>
            </a:r>
          </a:p>
          <a:p>
            <a:pPr marL="174625" indent="-174625" algn="l">
              <a:lnSpc>
                <a:spcPct val="85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Tolok Ukur Kinerja</a:t>
            </a:r>
          </a:p>
        </p:txBody>
      </p:sp>
      <p:sp>
        <p:nvSpPr>
          <p:cNvPr id="129052" name="AutoShape 28"/>
          <p:cNvSpPr>
            <a:spLocks/>
          </p:cNvSpPr>
          <p:nvPr/>
        </p:nvSpPr>
        <p:spPr bwMode="auto">
          <a:xfrm>
            <a:off x="976313" y="5397500"/>
            <a:ext cx="1143000" cy="850900"/>
          </a:xfrm>
          <a:prstGeom prst="callout3">
            <a:avLst>
              <a:gd name="adj1" fmla="val 13431"/>
              <a:gd name="adj2" fmla="val -6667"/>
              <a:gd name="adj3" fmla="val 13431"/>
              <a:gd name="adj4" fmla="val -26528"/>
              <a:gd name="adj5" fmla="val -37875"/>
              <a:gd name="adj6" fmla="val -26528"/>
              <a:gd name="adj7" fmla="val -88060"/>
              <a:gd name="adj8" fmla="val 9361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4625" indent="-174625" algn="l">
              <a:lnSpc>
                <a:spcPct val="90000"/>
              </a:lnSpc>
              <a:defRPr/>
            </a:pPr>
            <a:r>
              <a:rPr lang="en-US" sz="1200" u="sng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Urusan</a:t>
            </a:r>
          </a:p>
          <a:p>
            <a:pPr marL="174625" indent="-174625" algn="l">
              <a:lnSpc>
                <a:spcPct val="90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Wajib</a:t>
            </a:r>
          </a:p>
          <a:p>
            <a:pPr marL="174625" indent="-174625" algn="l">
              <a:lnSpc>
                <a:spcPct val="90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Pilihan</a:t>
            </a:r>
          </a:p>
          <a:p>
            <a:pPr marL="174625" indent="-174625" algn="l">
              <a:lnSpc>
                <a:spcPct val="90000"/>
              </a:lnSpc>
              <a:buFontTx/>
              <a:buChar char="•"/>
              <a:defRPr/>
            </a:pPr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rlin Sans FB" pitchFamily="34" charset="0"/>
              </a:rPr>
              <a:t>Concurrent</a:t>
            </a:r>
          </a:p>
        </p:txBody>
      </p:sp>
      <p:sp>
        <p:nvSpPr>
          <p:cNvPr id="24602" name="Line 29"/>
          <p:cNvSpPr>
            <a:spLocks noChangeShapeType="1"/>
          </p:cNvSpPr>
          <p:nvPr/>
        </p:nvSpPr>
        <p:spPr bwMode="auto">
          <a:xfrm flipV="1">
            <a:off x="6858000" y="4648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4603" name="Line 30"/>
          <p:cNvSpPr>
            <a:spLocks noChangeShapeType="1"/>
          </p:cNvSpPr>
          <p:nvPr/>
        </p:nvSpPr>
        <p:spPr bwMode="auto">
          <a:xfrm flipH="1" flipV="1">
            <a:off x="2743200" y="34290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5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3" y="160338"/>
            <a:ext cx="8607425" cy="6697662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  <a:defRPr/>
            </a:pPr>
            <a:r>
              <a:rPr lang="id-ID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B. BELANJA LANGSUNG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Pegawai untuk pengeluaran honorarium/upah dalam melaksanakan program dan kegiatan pemerintah daerah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Barang/Jasa digunakan untuk menganggarkan pengadaan barang dan jasa yang nilai manfaatnya kurang dari 12 (dua belas) bulan dalam melaksanakan program dan kegiatan pemerintahan daerah. Belanja Barang/Jasa berupa belanja barang pakai habis, bahan/material, jasa kantor, premi asuransi, perawatan kendaraan bermotor, cetak/penggandaan, sewa rumah/gedung/gudang/parkir, sewa sarana mobilitas, sewa alat berat,sewa perlengkapan dan peralatan kantor, makanan dan minuman, pakain dinas dan atributnya, pakaian kerja, pakaian khusus dan hari-hari tertentu, perjalanan dinas, pemeliharaan, jasa konsultasi dan pengadaan barangjasa lainnya serta belanja sejenis lainnya</a:t>
            </a:r>
            <a:endParaRPr lang="id-ID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8E3A3-ADC9-4350-B800-52537708A0E8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1131888"/>
            <a:ext cx="7772400" cy="4456112"/>
          </a:xfrm>
        </p:spPr>
        <p:txBody>
          <a:bodyPr/>
          <a:lstStyle/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Modal digunakan untuk pengeluaran yang dilakukan dalam rangka pengadaan aset tetap berwujud yang mempunyai nilai manfaat lebih dari 12 (dua belas) bulan untuk digunakan dalam kegiatan pemerintahan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Nilai aset tetap berwujud sebagaimana dimaksud dianggarkan dalam belanja modal sebesar harga beli/bangun aset ditambah seluruh belanja yang terkait dengan pengadaan/pembangunan aset sampai dengan aset tersebut siap digunakan</a:t>
            </a:r>
            <a:endParaRPr lang="id-ID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FDE087-3403-42A3-8CE0-8998E1F0FDF0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BE8F1-CBD5-4BAE-A5E9-1C96B5ED848E}" type="slidenum">
              <a:rPr lang="id-ID"/>
              <a:pPr>
                <a:defRPr/>
              </a:pPr>
              <a:t>42</a:t>
            </a:fld>
            <a:endParaRPr lang="id-ID"/>
          </a:p>
        </p:txBody>
      </p:sp>
      <p:cxnSp>
        <p:nvCxnSpPr>
          <p:cNvPr id="63491" name="AutoShape 2"/>
          <p:cNvCxnSpPr>
            <a:cxnSpLocks noChangeShapeType="1"/>
            <a:stCxn id="63500" idx="3"/>
            <a:endCxn id="174124" idx="1"/>
          </p:cNvCxnSpPr>
          <p:nvPr/>
        </p:nvCxnSpPr>
        <p:spPr bwMode="auto">
          <a:xfrm>
            <a:off x="5591175" y="5106988"/>
            <a:ext cx="1231900" cy="1293812"/>
          </a:xfrm>
          <a:prstGeom prst="bentConnector3">
            <a:avLst>
              <a:gd name="adj1" fmla="val 49870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492" name="AutoShape 3"/>
          <p:cNvCxnSpPr>
            <a:cxnSpLocks noChangeShapeType="1"/>
            <a:stCxn id="174090" idx="2"/>
            <a:endCxn id="174124" idx="0"/>
          </p:cNvCxnSpPr>
          <p:nvPr/>
        </p:nvCxnSpPr>
        <p:spPr bwMode="auto">
          <a:xfrm rot="16200000" flipH="1">
            <a:off x="5004593" y="3729832"/>
            <a:ext cx="3719513" cy="971550"/>
          </a:xfrm>
          <a:prstGeom prst="bentConnector3">
            <a:avLst>
              <a:gd name="adj1" fmla="val 49977"/>
            </a:avLst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493" name="Line 4"/>
          <p:cNvSpPr>
            <a:spLocks noChangeShapeType="1"/>
          </p:cNvSpPr>
          <p:nvPr/>
        </p:nvSpPr>
        <p:spPr bwMode="auto">
          <a:xfrm>
            <a:off x="390525" y="2209800"/>
            <a:ext cx="0" cy="2278063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085" name="AutoShape 5"/>
          <p:cNvSpPr>
            <a:spLocks noChangeArrowheads="1"/>
          </p:cNvSpPr>
          <p:nvPr/>
        </p:nvSpPr>
        <p:spPr bwMode="auto">
          <a:xfrm>
            <a:off x="481013" y="2597150"/>
            <a:ext cx="941387" cy="631825"/>
          </a:xfrm>
          <a:prstGeom prst="flowChartPreparation">
            <a:avLst/>
          </a:prstGeom>
          <a:solidFill>
            <a:srgbClr val="66FF33"/>
          </a:solidFill>
          <a:ln w="9525">
            <a:solidFill>
              <a:srgbClr val="FF6600"/>
            </a:solidFill>
            <a:miter lim="800000"/>
            <a:headEnd/>
            <a:tailEnd/>
          </a:ln>
          <a:effectLst>
            <a:prstShdw prst="shdw17" dist="17961" dir="2700000">
              <a:srgbClr val="FF66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 </a:t>
            </a:r>
            <a:r>
              <a:rPr lang="en-US" sz="1800">
                <a:solidFill>
                  <a:srgbClr val="33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DPRD</a:t>
            </a:r>
          </a:p>
        </p:txBody>
      </p:sp>
      <p:sp>
        <p:nvSpPr>
          <p:cNvPr id="63495" name="AutoShape 6"/>
          <p:cNvSpPr>
            <a:spLocks noChangeArrowheads="1"/>
          </p:cNvSpPr>
          <p:nvPr/>
        </p:nvSpPr>
        <p:spPr bwMode="auto">
          <a:xfrm>
            <a:off x="1635125" y="2516188"/>
            <a:ext cx="2092325" cy="792162"/>
          </a:xfrm>
          <a:prstGeom prst="flowChartDecision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prstShdw prst="shdw17" dist="35921" dir="13500000">
              <a:srgbClr val="333333"/>
            </a:prstShdw>
          </a:effectLst>
        </p:spPr>
        <p:txBody>
          <a:bodyPr wrap="none" anchor="ctr"/>
          <a:lstStyle/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 Dibahas bersama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DPRD &amp; Pemda </a:t>
            </a:r>
          </a:p>
        </p:txBody>
      </p:sp>
      <p:sp>
        <p:nvSpPr>
          <p:cNvPr id="63496" name="AutoShape 7"/>
          <p:cNvSpPr>
            <a:spLocks noChangeArrowheads="1"/>
          </p:cNvSpPr>
          <p:nvPr/>
        </p:nvSpPr>
        <p:spPr bwMode="auto">
          <a:xfrm>
            <a:off x="1957388" y="4556125"/>
            <a:ext cx="1436687" cy="1101725"/>
          </a:xfrm>
          <a:prstGeom prst="flowChartDocument">
            <a:avLst/>
          </a:prstGeom>
          <a:solidFill>
            <a:srgbClr val="66FF66"/>
          </a:solidFill>
          <a:ln w="9525">
            <a:solidFill>
              <a:srgbClr val="FF9FA1"/>
            </a:solidFill>
            <a:miter lim="800000"/>
            <a:headEnd/>
            <a:tailEnd/>
          </a:ln>
          <a:effectLst>
            <a:prstShdw prst="shdw17" dist="17961" dir="2700000">
              <a:srgbClr val="995F61"/>
            </a:prstShdw>
          </a:effectLst>
        </p:spPr>
        <p:txBody>
          <a:bodyPr wrap="none" tIns="100800" anchor="ctr"/>
          <a:lstStyle/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Penyampaian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RAPERDA APBD &amp;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RAPERBUP/WAL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APBD</a:t>
            </a:r>
          </a:p>
          <a:p>
            <a:pPr eaLnBrk="0" hangingPunct="0"/>
            <a:r>
              <a:rPr lang="en-US" sz="1200" b="1">
                <a:solidFill>
                  <a:schemeClr val="hlink"/>
                </a:solidFill>
                <a:latin typeface="Albertus" pitchFamily="34" charset="0"/>
              </a:rPr>
              <a:t>(3 hari)</a:t>
            </a:r>
          </a:p>
        </p:txBody>
      </p:sp>
      <p:sp>
        <p:nvSpPr>
          <p:cNvPr id="174088" name="AutoShape 8"/>
          <p:cNvSpPr>
            <a:spLocks noChangeArrowheads="1"/>
          </p:cNvSpPr>
          <p:nvPr/>
        </p:nvSpPr>
        <p:spPr bwMode="auto">
          <a:xfrm>
            <a:off x="2251075" y="1704975"/>
            <a:ext cx="863600" cy="50482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9525">
            <a:solidFill>
              <a:schemeClr val="accent2"/>
            </a:solidFill>
            <a:round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 Tidak Setuju</a:t>
            </a:r>
          </a:p>
        </p:txBody>
      </p:sp>
      <p:sp>
        <p:nvSpPr>
          <p:cNvPr id="174089" name="AutoShape 9"/>
          <p:cNvSpPr>
            <a:spLocks noChangeArrowheads="1"/>
          </p:cNvSpPr>
          <p:nvPr/>
        </p:nvSpPr>
        <p:spPr bwMode="auto">
          <a:xfrm>
            <a:off x="4192588" y="1381125"/>
            <a:ext cx="1293812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tIns="154800" anchor="ctr"/>
          <a:lstStyle/>
          <a:p>
            <a:pPr eaLnBrk="0" hangingPunct="0">
              <a:lnSpc>
                <a:spcPct val="95000"/>
              </a:lnSpc>
              <a:defRPr/>
            </a:pPr>
            <a:r>
              <a:rPr lang="en-US" sz="1200" b="1">
                <a:solidFill>
                  <a:schemeClr val="tx1"/>
                </a:solidFill>
                <a:latin typeface="Albertus" pitchFamily="34" charset="0"/>
              </a:rPr>
              <a:t> </a:t>
            </a: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Membuat </a:t>
            </a:r>
          </a:p>
          <a:p>
            <a:pPr eaLnBrk="0" hangingPunct="0">
              <a:lnSpc>
                <a:spcPct val="95000"/>
              </a:lnSpc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RAPERBUP/WAL</a:t>
            </a:r>
          </a:p>
          <a:p>
            <a:pPr eaLnBrk="0" hangingPunct="0">
              <a:lnSpc>
                <a:spcPct val="95000"/>
              </a:lnSpc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Sebesar</a:t>
            </a:r>
          </a:p>
          <a:p>
            <a:pPr eaLnBrk="0" hangingPunct="0">
              <a:lnSpc>
                <a:spcPct val="95000"/>
              </a:lnSpc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 Pagu APBD </a:t>
            </a:r>
          </a:p>
          <a:p>
            <a:pPr eaLnBrk="0" hangingPunct="0">
              <a:lnSpc>
                <a:spcPct val="95000"/>
              </a:lnSpc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Tahun Lalu</a:t>
            </a:r>
          </a:p>
          <a:p>
            <a:pPr eaLnBrk="0" hangingPunct="0">
              <a:lnSpc>
                <a:spcPct val="95000"/>
              </a:lnSpc>
              <a:defRPr/>
            </a:pPr>
            <a:r>
              <a:rPr lang="en-US" sz="1200" b="1">
                <a:solidFill>
                  <a:schemeClr val="hlink"/>
                </a:solidFill>
                <a:latin typeface="Albertus" pitchFamily="34" charset="0"/>
              </a:rPr>
              <a:t>(15 hari)</a:t>
            </a:r>
          </a:p>
          <a:p>
            <a:pPr eaLnBrk="0" hangingPunct="0">
              <a:lnSpc>
                <a:spcPct val="95000"/>
              </a:lnSpc>
              <a:defRPr/>
            </a:pPr>
            <a:endParaRPr lang="en-US" sz="1200" b="1">
              <a:solidFill>
                <a:srgbClr val="333300"/>
              </a:solidFill>
              <a:latin typeface="Albertus" pitchFamily="34" charset="0"/>
            </a:endParaRPr>
          </a:p>
        </p:txBody>
      </p:sp>
      <p:sp>
        <p:nvSpPr>
          <p:cNvPr id="174090" name="AutoShape 10"/>
          <p:cNvSpPr>
            <a:spLocks noChangeArrowheads="1"/>
          </p:cNvSpPr>
          <p:nvPr/>
        </p:nvSpPr>
        <p:spPr bwMode="auto">
          <a:xfrm>
            <a:off x="5838825" y="1562100"/>
            <a:ext cx="1079500" cy="7937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bg2"/>
            </a:solidFill>
            <a:round/>
            <a:headEnd/>
            <a:tailEnd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Pengesahan </a:t>
            </a:r>
          </a:p>
          <a:p>
            <a:pPr eaLnBrk="0" hangingPunct="0"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Gubernur</a:t>
            </a:r>
          </a:p>
          <a:p>
            <a:pPr eaLnBrk="0" hangingPunct="0">
              <a:defRPr/>
            </a:pPr>
            <a:r>
              <a:rPr lang="en-US" sz="1200" b="1">
                <a:solidFill>
                  <a:schemeClr val="hlink"/>
                </a:solidFill>
                <a:latin typeface="Albertus" pitchFamily="34" charset="0"/>
              </a:rPr>
              <a:t>(30 Hari)</a:t>
            </a:r>
          </a:p>
        </p:txBody>
      </p:sp>
      <p:sp>
        <p:nvSpPr>
          <p:cNvPr id="63500" name="AutoShape 11"/>
          <p:cNvSpPr>
            <a:spLocks noChangeArrowheads="1"/>
          </p:cNvSpPr>
          <p:nvPr/>
        </p:nvSpPr>
        <p:spPr bwMode="auto">
          <a:xfrm>
            <a:off x="4859338" y="4710113"/>
            <a:ext cx="731837" cy="792162"/>
          </a:xfrm>
          <a:prstGeom prst="flowChartDocument">
            <a:avLst/>
          </a:prstGeom>
          <a:solidFill>
            <a:srgbClr val="CCCCFF"/>
          </a:solidFill>
          <a:ln w="9525">
            <a:solidFill>
              <a:srgbClr val="990000"/>
            </a:solidFill>
            <a:miter lim="800000"/>
            <a:headEnd/>
            <a:tailEnd/>
          </a:ln>
          <a:effectLst>
            <a:prstShdw prst="shdw17" dist="17961" dir="2700000">
              <a:srgbClr val="5C0000"/>
            </a:prstShdw>
          </a:effectLst>
        </p:spPr>
        <p:txBody>
          <a:bodyPr wrap="none" anchor="ctr"/>
          <a:lstStyle/>
          <a:p>
            <a:pPr eaLnBrk="0" hangingPunct="0"/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 Hasil </a:t>
            </a:r>
          </a:p>
          <a:p>
            <a:pPr eaLnBrk="0" hangingPunct="0"/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Evaluasi</a:t>
            </a:r>
          </a:p>
        </p:txBody>
      </p:sp>
      <p:sp>
        <p:nvSpPr>
          <p:cNvPr id="63501" name="AutoShape 12"/>
          <p:cNvSpPr>
            <a:spLocks noChangeArrowheads="1"/>
          </p:cNvSpPr>
          <p:nvPr/>
        </p:nvSpPr>
        <p:spPr bwMode="auto">
          <a:xfrm>
            <a:off x="4859338" y="5622925"/>
            <a:ext cx="731837" cy="649288"/>
          </a:xfrm>
          <a:prstGeom prst="roundRect">
            <a:avLst>
              <a:gd name="adj" fmla="val 16667"/>
            </a:avLst>
          </a:prstGeom>
          <a:solidFill>
            <a:srgbClr val="996633"/>
          </a:solidFill>
          <a:ln>
            <a:noFill/>
          </a:ln>
          <a:effectLst>
            <a:prstShdw prst="shdw17" dist="17961" dir="2700000">
              <a:srgbClr val="5C3D1F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 Sesuai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dgn UU</a:t>
            </a:r>
          </a:p>
        </p:txBody>
      </p:sp>
      <p:sp>
        <p:nvSpPr>
          <p:cNvPr id="174093" name="AutoShape 13"/>
          <p:cNvSpPr>
            <a:spLocks noChangeArrowheads="1"/>
          </p:cNvSpPr>
          <p:nvPr/>
        </p:nvSpPr>
        <p:spPr bwMode="auto">
          <a:xfrm>
            <a:off x="6013450" y="4203700"/>
            <a:ext cx="1160463" cy="5048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2"/>
            </a:solidFill>
            <a:round/>
            <a:headEnd/>
            <a:tailEnd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200" b="1">
                <a:solidFill>
                  <a:schemeClr val="tx1"/>
                </a:solidFill>
                <a:latin typeface="Albertus" pitchFamily="34" charset="0"/>
              </a:rPr>
              <a:t> </a:t>
            </a: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Tdk </a:t>
            </a:r>
          </a:p>
          <a:p>
            <a:pPr eaLnBrk="0" hangingPunct="0">
              <a:defRPr/>
            </a:pP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Disempurnakan</a:t>
            </a:r>
          </a:p>
        </p:txBody>
      </p:sp>
      <p:sp>
        <p:nvSpPr>
          <p:cNvPr id="63503" name="AutoShape 14"/>
          <p:cNvSpPr>
            <a:spLocks noChangeArrowheads="1"/>
          </p:cNvSpPr>
          <p:nvPr/>
        </p:nvSpPr>
        <p:spPr bwMode="auto">
          <a:xfrm>
            <a:off x="6015038" y="4953000"/>
            <a:ext cx="1158875" cy="6572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990000"/>
            </a:solidFill>
            <a:round/>
            <a:headEnd/>
            <a:tailEnd/>
          </a:ln>
          <a:effectLst>
            <a:prstShdw prst="shdw17" dist="17961" dir="2700000">
              <a:srgbClr val="5C0000"/>
            </a:prstShdw>
          </a:effectLst>
        </p:spPr>
        <p:txBody>
          <a:bodyPr wrap="none" anchor="ctr"/>
          <a:lstStyle/>
          <a:p>
            <a:pPr eaLnBrk="0" hangingPunct="0"/>
            <a:r>
              <a:rPr lang="en-US" sz="1000" b="1">
                <a:solidFill>
                  <a:srgbClr val="333300"/>
                </a:solidFill>
                <a:latin typeface="Albertus" pitchFamily="34" charset="0"/>
              </a:rPr>
              <a:t>GUB membatalkan</a:t>
            </a:r>
          </a:p>
          <a:p>
            <a:pPr eaLnBrk="0" hangingPunct="0"/>
            <a:r>
              <a:rPr lang="en-US" sz="1000" b="1">
                <a:solidFill>
                  <a:srgbClr val="333300"/>
                </a:solidFill>
                <a:latin typeface="Albertus" pitchFamily="34" charset="0"/>
              </a:rPr>
              <a:t>Berlaku Pagu APBD</a:t>
            </a:r>
          </a:p>
          <a:p>
            <a:pPr eaLnBrk="0" hangingPunct="0"/>
            <a:r>
              <a:rPr lang="en-US" sz="1000" b="1">
                <a:solidFill>
                  <a:srgbClr val="333300"/>
                </a:solidFill>
                <a:latin typeface="Albertus" pitchFamily="34" charset="0"/>
              </a:rPr>
              <a:t>Sebelumnya</a:t>
            </a:r>
          </a:p>
        </p:txBody>
      </p:sp>
      <p:sp>
        <p:nvSpPr>
          <p:cNvPr id="174095" name="AutoShape 15"/>
          <p:cNvSpPr>
            <a:spLocks noChangeArrowheads="1"/>
          </p:cNvSpPr>
          <p:nvPr/>
        </p:nvSpPr>
        <p:spPr bwMode="auto">
          <a:xfrm>
            <a:off x="7491413" y="1447800"/>
            <a:ext cx="1395412" cy="1019175"/>
          </a:xfrm>
          <a:prstGeom prst="flowChartDocument">
            <a:avLst/>
          </a:prstGeom>
          <a:solidFill>
            <a:srgbClr val="996633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7" dist="45791" dir="19578596">
              <a:srgbClr val="333333"/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Bupati/Walikota</a:t>
            </a:r>
          </a:p>
          <a:p>
            <a:pPr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menetapkan </a:t>
            </a:r>
          </a:p>
          <a:p>
            <a:pPr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PER-BUP/WAL</a:t>
            </a:r>
          </a:p>
        </p:txBody>
      </p:sp>
      <p:sp>
        <p:nvSpPr>
          <p:cNvPr id="174096" name="Rectangle 16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>
              <a:lnSpc>
                <a:spcPct val="90000"/>
              </a:lnSpc>
              <a:defRPr/>
            </a:pPr>
            <a:r>
              <a:rPr lang="en-US" sz="2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PROSES EVALUASI PERDA APBD KAB/KOT &amp;</a:t>
            </a:r>
            <a:br>
              <a:rPr lang="en-US" sz="2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</a:br>
            <a:r>
              <a:rPr lang="en-US" sz="2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PERATURAN BUP/WAL TTG PENJABARAN APBD </a:t>
            </a:r>
          </a:p>
        </p:txBody>
      </p:sp>
      <p:sp>
        <p:nvSpPr>
          <p:cNvPr id="174097" name="AutoShape 17"/>
          <p:cNvSpPr>
            <a:spLocks noChangeArrowheads="1"/>
          </p:cNvSpPr>
          <p:nvPr/>
        </p:nvSpPr>
        <p:spPr bwMode="auto">
          <a:xfrm>
            <a:off x="2251075" y="3686175"/>
            <a:ext cx="863600" cy="504825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9525">
            <a:solidFill>
              <a:schemeClr val="accent2"/>
            </a:solidFill>
            <a:round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200" b="1">
                <a:solidFill>
                  <a:schemeClr val="tx1"/>
                </a:solidFill>
                <a:latin typeface="Albertus" pitchFamily="34" charset="0"/>
              </a:rPr>
              <a:t> </a:t>
            </a:r>
            <a:r>
              <a:rPr lang="en-US" sz="1200" b="1">
                <a:solidFill>
                  <a:srgbClr val="333300"/>
                </a:solidFill>
                <a:latin typeface="Albertus" pitchFamily="34" charset="0"/>
              </a:rPr>
              <a:t>Setuju</a:t>
            </a:r>
          </a:p>
        </p:txBody>
      </p:sp>
      <p:cxnSp>
        <p:nvCxnSpPr>
          <p:cNvPr id="63507" name="AutoShape 18"/>
          <p:cNvCxnSpPr>
            <a:cxnSpLocks noChangeShapeType="1"/>
            <a:stCxn id="174101" idx="2"/>
            <a:endCxn id="174085" idx="0"/>
          </p:cNvCxnSpPr>
          <p:nvPr/>
        </p:nvCxnSpPr>
        <p:spPr bwMode="auto">
          <a:xfrm>
            <a:off x="949325" y="2111375"/>
            <a:ext cx="3175" cy="485775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08" name="AutoShape 19"/>
          <p:cNvCxnSpPr>
            <a:cxnSpLocks noChangeShapeType="1"/>
            <a:stCxn id="174085" idx="3"/>
            <a:endCxn id="63495" idx="1"/>
          </p:cNvCxnSpPr>
          <p:nvPr/>
        </p:nvCxnSpPr>
        <p:spPr bwMode="auto">
          <a:xfrm>
            <a:off x="1422400" y="2913063"/>
            <a:ext cx="212725" cy="0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09" name="AutoShape 20"/>
          <p:cNvCxnSpPr>
            <a:cxnSpLocks noChangeShapeType="1"/>
            <a:stCxn id="63495" idx="2"/>
            <a:endCxn id="174097" idx="0"/>
          </p:cNvCxnSpPr>
          <p:nvPr/>
        </p:nvCxnSpPr>
        <p:spPr bwMode="auto">
          <a:xfrm>
            <a:off x="2681288" y="3308350"/>
            <a:ext cx="1587" cy="377825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101" name="AutoShape 21"/>
          <p:cNvSpPr>
            <a:spLocks noChangeArrowheads="1"/>
          </p:cNvSpPr>
          <p:nvPr/>
        </p:nvSpPr>
        <p:spPr bwMode="auto">
          <a:xfrm>
            <a:off x="211138" y="1527175"/>
            <a:ext cx="1476375" cy="635000"/>
          </a:xfrm>
          <a:prstGeom prst="flowChartMultidocument">
            <a:avLst/>
          </a:prstGeom>
          <a:solidFill>
            <a:srgbClr val="FFBBBD"/>
          </a:solidFill>
          <a:ln w="12700">
            <a:solidFill>
              <a:schemeClr val="bg2"/>
            </a:solidFill>
            <a:miter lim="800000"/>
            <a:headEnd/>
            <a:tailEnd/>
          </a:ln>
          <a:effectLst>
            <a:prstShdw prst="shdw17" dist="35921" dir="27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tIns="82800" anchor="ctr"/>
          <a:lstStyle/>
          <a:p>
            <a:pPr eaLnBrk="0" hangingPunct="0">
              <a:defRPr/>
            </a:pPr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RAPERDA </a:t>
            </a:r>
          </a:p>
          <a:p>
            <a:pPr eaLnBrk="0" hangingPunct="0">
              <a:defRPr/>
            </a:pPr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APBD</a:t>
            </a:r>
          </a:p>
        </p:txBody>
      </p:sp>
      <p:sp>
        <p:nvSpPr>
          <p:cNvPr id="63511" name="AutoShape 22"/>
          <p:cNvSpPr>
            <a:spLocks noChangeArrowheads="1"/>
          </p:cNvSpPr>
          <p:nvPr/>
        </p:nvSpPr>
        <p:spPr bwMode="auto">
          <a:xfrm>
            <a:off x="212725" y="4551363"/>
            <a:ext cx="1476375" cy="649287"/>
          </a:xfrm>
          <a:prstGeom prst="flowChartDocument">
            <a:avLst/>
          </a:prstGeom>
          <a:solidFill>
            <a:srgbClr val="66FF33"/>
          </a:solidFill>
          <a:ln w="9525">
            <a:solidFill>
              <a:srgbClr val="5F5F5F"/>
            </a:solidFill>
            <a:miter lim="800000"/>
            <a:headEnd/>
            <a:tailEnd/>
          </a:ln>
          <a:effectLst>
            <a:prstShdw prst="shdw17" dist="17961" dir="2700000">
              <a:srgbClr val="393939"/>
            </a:prstShdw>
          </a:effectLst>
        </p:spPr>
        <p:txBody>
          <a:bodyPr wrap="none" lIns="18000" rIns="18000" anchor="ctr"/>
          <a:lstStyle/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 RAPERBUP/WAL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PENJABARAN APBD</a:t>
            </a:r>
          </a:p>
        </p:txBody>
      </p:sp>
      <p:cxnSp>
        <p:nvCxnSpPr>
          <p:cNvPr id="63512" name="AutoShape 23"/>
          <p:cNvCxnSpPr>
            <a:cxnSpLocks noChangeShapeType="1"/>
            <a:stCxn id="63495" idx="0"/>
            <a:endCxn id="174088" idx="2"/>
          </p:cNvCxnSpPr>
          <p:nvPr/>
        </p:nvCxnSpPr>
        <p:spPr bwMode="auto">
          <a:xfrm flipV="1">
            <a:off x="2681288" y="2209800"/>
            <a:ext cx="1587" cy="306388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3" name="AutoShape 24"/>
          <p:cNvCxnSpPr>
            <a:cxnSpLocks noChangeShapeType="1"/>
          </p:cNvCxnSpPr>
          <p:nvPr/>
        </p:nvCxnSpPr>
        <p:spPr bwMode="auto">
          <a:xfrm flipH="1">
            <a:off x="2905125" y="4191000"/>
            <a:ext cx="7938" cy="333375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4" name="AutoShape 25"/>
          <p:cNvCxnSpPr>
            <a:cxnSpLocks noChangeShapeType="1"/>
            <a:stCxn id="63511" idx="0"/>
            <a:endCxn id="174097" idx="1"/>
          </p:cNvCxnSpPr>
          <p:nvPr/>
        </p:nvCxnSpPr>
        <p:spPr bwMode="auto">
          <a:xfrm rot="-5400000">
            <a:off x="1294606" y="3594895"/>
            <a:ext cx="612775" cy="1300162"/>
          </a:xfrm>
          <a:prstGeom prst="bentConnector2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 type="triangle" w="med" len="med"/>
            <a:tailEnd type="none" w="sm" len="sm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5" name="AutoShape 26"/>
          <p:cNvCxnSpPr>
            <a:cxnSpLocks noChangeShapeType="1"/>
            <a:stCxn id="63496" idx="3"/>
            <a:endCxn id="174125" idx="1"/>
          </p:cNvCxnSpPr>
          <p:nvPr/>
        </p:nvCxnSpPr>
        <p:spPr bwMode="auto">
          <a:xfrm>
            <a:off x="3394075" y="5106988"/>
            <a:ext cx="139700" cy="7937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6" name="AutoShape 27"/>
          <p:cNvCxnSpPr>
            <a:cxnSpLocks noChangeShapeType="1"/>
            <a:stCxn id="174125" idx="3"/>
            <a:endCxn id="63500" idx="1"/>
          </p:cNvCxnSpPr>
          <p:nvPr/>
        </p:nvCxnSpPr>
        <p:spPr bwMode="auto">
          <a:xfrm flipV="1">
            <a:off x="4730750" y="5106988"/>
            <a:ext cx="128588" cy="7937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7" name="AutoShape 28"/>
          <p:cNvCxnSpPr>
            <a:cxnSpLocks noChangeShapeType="1"/>
            <a:stCxn id="63500" idx="2"/>
            <a:endCxn id="63501" idx="0"/>
          </p:cNvCxnSpPr>
          <p:nvPr/>
        </p:nvCxnSpPr>
        <p:spPr bwMode="auto">
          <a:xfrm>
            <a:off x="5226050" y="5457825"/>
            <a:ext cx="0" cy="165100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8" name="AutoShape 29"/>
          <p:cNvCxnSpPr>
            <a:cxnSpLocks noChangeShapeType="1"/>
            <a:stCxn id="63500" idx="0"/>
            <a:endCxn id="63527" idx="2"/>
          </p:cNvCxnSpPr>
          <p:nvPr/>
        </p:nvCxnSpPr>
        <p:spPr bwMode="auto">
          <a:xfrm flipV="1">
            <a:off x="5226050" y="4392613"/>
            <a:ext cx="0" cy="317500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19" name="AutoShape 30"/>
          <p:cNvCxnSpPr>
            <a:cxnSpLocks noChangeShapeType="1"/>
            <a:stCxn id="174119" idx="1"/>
            <a:endCxn id="174093" idx="1"/>
          </p:cNvCxnSpPr>
          <p:nvPr/>
        </p:nvCxnSpPr>
        <p:spPr bwMode="auto">
          <a:xfrm rot="10800000" flipH="1" flipV="1">
            <a:off x="6013450" y="3519488"/>
            <a:ext cx="1588" cy="936625"/>
          </a:xfrm>
          <a:prstGeom prst="bentConnector3">
            <a:avLst>
              <a:gd name="adj1" fmla="val -14400000"/>
            </a:avLst>
          </a:prstGeom>
          <a:noFill/>
          <a:ln w="28575" cap="sq">
            <a:solidFill>
              <a:srgbClr val="FFFF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20" name="AutoShape 31"/>
          <p:cNvCxnSpPr>
            <a:cxnSpLocks noChangeShapeType="1"/>
            <a:stCxn id="174093" idx="2"/>
            <a:endCxn id="63503" idx="0"/>
          </p:cNvCxnSpPr>
          <p:nvPr/>
        </p:nvCxnSpPr>
        <p:spPr bwMode="auto">
          <a:xfrm>
            <a:off x="6594475" y="4708525"/>
            <a:ext cx="0" cy="244475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21" name="AutoShape 32"/>
          <p:cNvCxnSpPr>
            <a:cxnSpLocks noChangeShapeType="1"/>
            <a:stCxn id="174088" idx="3"/>
            <a:endCxn id="174089" idx="1"/>
          </p:cNvCxnSpPr>
          <p:nvPr/>
        </p:nvCxnSpPr>
        <p:spPr bwMode="auto">
          <a:xfrm>
            <a:off x="3114675" y="1957388"/>
            <a:ext cx="1077913" cy="0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22" name="AutoShape 33"/>
          <p:cNvCxnSpPr>
            <a:cxnSpLocks noChangeShapeType="1"/>
            <a:stCxn id="174089" idx="3"/>
            <a:endCxn id="174090" idx="1"/>
          </p:cNvCxnSpPr>
          <p:nvPr/>
        </p:nvCxnSpPr>
        <p:spPr bwMode="auto">
          <a:xfrm>
            <a:off x="5486400" y="1957388"/>
            <a:ext cx="352425" cy="1587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23" name="AutoShape 34"/>
          <p:cNvCxnSpPr>
            <a:cxnSpLocks noChangeShapeType="1"/>
            <a:stCxn id="174090" idx="3"/>
            <a:endCxn id="174095" idx="1"/>
          </p:cNvCxnSpPr>
          <p:nvPr/>
        </p:nvCxnSpPr>
        <p:spPr bwMode="auto">
          <a:xfrm flipV="1">
            <a:off x="6918325" y="1957388"/>
            <a:ext cx="573088" cy="1587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115" name="AutoShape 35"/>
          <p:cNvSpPr>
            <a:spLocks noChangeArrowheads="1"/>
          </p:cNvSpPr>
          <p:nvPr/>
        </p:nvSpPr>
        <p:spPr bwMode="auto">
          <a:xfrm>
            <a:off x="7491413" y="2870200"/>
            <a:ext cx="1395412" cy="1301750"/>
          </a:xfrm>
          <a:prstGeom prst="flowChartDocument">
            <a:avLst/>
          </a:prstGeom>
          <a:solidFill>
            <a:srgbClr val="996633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7" dist="53882" dir="18900000">
              <a:srgbClr val="333333"/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Bupati/Walikota</a:t>
            </a:r>
          </a:p>
          <a:p>
            <a:pPr eaLnBrk="0" hangingPunct="0"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menetapkan </a:t>
            </a:r>
          </a:p>
          <a:p>
            <a:pPr eaLnBrk="0" hangingPunct="0"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PERDA &amp; </a:t>
            </a:r>
          </a:p>
          <a:p>
            <a:pPr eaLnBrk="0" hangingPunct="0">
              <a:defRPr/>
            </a:pPr>
            <a:r>
              <a:rPr lang="en-US" sz="1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PER-BUP/WAL</a:t>
            </a:r>
          </a:p>
        </p:txBody>
      </p:sp>
      <p:cxnSp>
        <p:nvCxnSpPr>
          <p:cNvPr id="63525" name="AutoShape 36"/>
          <p:cNvCxnSpPr>
            <a:cxnSpLocks noChangeShapeType="1"/>
            <a:stCxn id="174119" idx="3"/>
            <a:endCxn id="174115" idx="1"/>
          </p:cNvCxnSpPr>
          <p:nvPr/>
        </p:nvCxnSpPr>
        <p:spPr bwMode="auto">
          <a:xfrm>
            <a:off x="7173913" y="3519488"/>
            <a:ext cx="317500" cy="1587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26" name="AutoShape 37"/>
          <p:cNvCxnSpPr>
            <a:cxnSpLocks noChangeShapeType="1"/>
          </p:cNvCxnSpPr>
          <p:nvPr/>
        </p:nvCxnSpPr>
        <p:spPr bwMode="auto">
          <a:xfrm flipV="1">
            <a:off x="5564188" y="4038600"/>
            <a:ext cx="336550" cy="1588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527" name="AutoShape 38"/>
          <p:cNvSpPr>
            <a:spLocks noChangeArrowheads="1"/>
          </p:cNvSpPr>
          <p:nvPr/>
        </p:nvSpPr>
        <p:spPr bwMode="auto">
          <a:xfrm>
            <a:off x="4859338" y="3743325"/>
            <a:ext cx="731837" cy="649288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>
            <a:noFill/>
          </a:ln>
          <a:effectLst>
            <a:prstShdw prst="shdw17" dist="17961" dir="2700000">
              <a:srgbClr val="9900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Tdk Sesuai</a:t>
            </a:r>
          </a:p>
          <a:p>
            <a:pPr eaLnBrk="0" hangingPunct="0"/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Dgn UU</a:t>
            </a:r>
          </a:p>
        </p:txBody>
      </p:sp>
      <p:sp>
        <p:nvSpPr>
          <p:cNvPr id="174119" name="AutoShape 39"/>
          <p:cNvSpPr>
            <a:spLocks noChangeArrowheads="1"/>
          </p:cNvSpPr>
          <p:nvPr/>
        </p:nvSpPr>
        <p:spPr bwMode="auto">
          <a:xfrm>
            <a:off x="6013450" y="3267075"/>
            <a:ext cx="1160463" cy="504825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>
            <a:solidFill>
              <a:schemeClr val="bg2"/>
            </a:solidFill>
            <a:round/>
            <a:headEnd/>
            <a:tailEnd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Penyempurnaan</a:t>
            </a:r>
          </a:p>
          <a:p>
            <a:pPr eaLnBrk="0" hangingPunct="0">
              <a:defRPr/>
            </a:pPr>
            <a:r>
              <a:rPr lang="en-US" sz="1200" b="1">
                <a:solidFill>
                  <a:srgbClr val="990000"/>
                </a:solidFill>
                <a:latin typeface="Albertus" pitchFamily="34" charset="0"/>
              </a:rPr>
              <a:t>(7 Hari)</a:t>
            </a:r>
          </a:p>
          <a:p>
            <a:pPr eaLnBrk="0" hangingPunct="0">
              <a:defRPr/>
            </a:pPr>
            <a:r>
              <a:rPr lang="en-US" sz="1200" b="1">
                <a:solidFill>
                  <a:srgbClr val="990000"/>
                </a:solidFill>
                <a:latin typeface="Albertus" pitchFamily="34" charset="0"/>
              </a:rPr>
              <a:t>PA DPRD+TAPD</a:t>
            </a:r>
          </a:p>
        </p:txBody>
      </p:sp>
      <p:sp>
        <p:nvSpPr>
          <p:cNvPr id="63529" name="AutoShape 40"/>
          <p:cNvSpPr>
            <a:spLocks noChangeArrowheads="1"/>
          </p:cNvSpPr>
          <p:nvPr/>
        </p:nvSpPr>
        <p:spPr bwMode="auto">
          <a:xfrm>
            <a:off x="3644900" y="3581400"/>
            <a:ext cx="984250" cy="792163"/>
          </a:xfrm>
          <a:prstGeom prst="flowChartAlternateProcess">
            <a:avLst/>
          </a:prstGeom>
          <a:solidFill>
            <a:schemeClr val="tx2"/>
          </a:solidFill>
          <a:ln w="9525">
            <a:solidFill>
              <a:srgbClr val="5F5F5F"/>
            </a:solidFill>
            <a:miter lim="800000"/>
            <a:headEnd/>
            <a:tailEnd/>
          </a:ln>
          <a:effectLst>
            <a:prstShdw prst="shdw17" dist="17961" dir="2700000">
              <a:srgbClr val="393939"/>
            </a:prstShdw>
          </a:effectLst>
        </p:spPr>
        <p:txBody>
          <a:bodyPr wrap="none" anchor="ctr"/>
          <a:lstStyle/>
          <a:p>
            <a:pPr eaLnBrk="0" hangingPunct="0"/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Melewati</a:t>
            </a:r>
          </a:p>
          <a:p>
            <a:pPr eaLnBrk="0" hangingPunct="0"/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Batas waktu </a:t>
            </a:r>
          </a:p>
          <a:p>
            <a:pPr eaLnBrk="0" hangingPunct="0"/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Evaluasi</a:t>
            </a:r>
          </a:p>
        </p:txBody>
      </p:sp>
      <p:cxnSp>
        <p:nvCxnSpPr>
          <p:cNvPr id="63530" name="AutoShape 41"/>
          <p:cNvCxnSpPr>
            <a:cxnSpLocks noChangeShapeType="1"/>
            <a:stCxn id="174125" idx="0"/>
            <a:endCxn id="63529" idx="2"/>
          </p:cNvCxnSpPr>
          <p:nvPr/>
        </p:nvCxnSpPr>
        <p:spPr bwMode="auto">
          <a:xfrm flipV="1">
            <a:off x="4132263" y="4373563"/>
            <a:ext cx="4762" cy="355600"/>
          </a:xfrm>
          <a:prstGeom prst="straightConnector1">
            <a:avLst/>
          </a:prstGeom>
          <a:noFill/>
          <a:ln w="28575" cap="sq">
            <a:solidFill>
              <a:srgbClr val="FFFF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31" name="AutoShape 42"/>
          <p:cNvCxnSpPr>
            <a:cxnSpLocks noChangeShapeType="1"/>
            <a:stCxn id="63501" idx="3"/>
            <a:endCxn id="174115" idx="2"/>
          </p:cNvCxnSpPr>
          <p:nvPr/>
        </p:nvCxnSpPr>
        <p:spPr bwMode="auto">
          <a:xfrm flipV="1">
            <a:off x="5591175" y="4098925"/>
            <a:ext cx="2598738" cy="1849438"/>
          </a:xfrm>
          <a:prstGeom prst="bentConnector2">
            <a:avLst/>
          </a:prstGeom>
          <a:noFill/>
          <a:ln w="28575" cap="sq">
            <a:solidFill>
              <a:srgbClr val="FF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532" name="AutoShape 43"/>
          <p:cNvCxnSpPr>
            <a:cxnSpLocks noChangeShapeType="1"/>
            <a:stCxn id="63529" idx="0"/>
            <a:endCxn id="174115" idx="0"/>
          </p:cNvCxnSpPr>
          <p:nvPr/>
        </p:nvCxnSpPr>
        <p:spPr bwMode="auto">
          <a:xfrm rot="-5400000">
            <a:off x="5807869" y="1199356"/>
            <a:ext cx="711200" cy="4052888"/>
          </a:xfrm>
          <a:prstGeom prst="bentConnector3">
            <a:avLst>
              <a:gd name="adj1" fmla="val 132144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124" name="AutoShape 44"/>
          <p:cNvSpPr>
            <a:spLocks noChangeArrowheads="1"/>
          </p:cNvSpPr>
          <p:nvPr/>
        </p:nvSpPr>
        <p:spPr bwMode="auto">
          <a:xfrm>
            <a:off x="6823075" y="6075363"/>
            <a:ext cx="1054100" cy="649287"/>
          </a:xfrm>
          <a:prstGeom prst="roundRect">
            <a:avLst>
              <a:gd name="adj" fmla="val 16667"/>
            </a:avLst>
          </a:pr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Laporan kpd</a:t>
            </a:r>
          </a:p>
          <a:p>
            <a:pPr eaLnBrk="0" hangingPunct="0">
              <a:defRPr/>
            </a:pPr>
            <a:r>
              <a:rPr lang="en-US" sz="1400" b="1">
                <a:solidFill>
                  <a:schemeClr val="bg2"/>
                </a:solidFill>
                <a:latin typeface="Albertus" pitchFamily="34" charset="0"/>
              </a:rPr>
              <a:t>MDN</a:t>
            </a:r>
          </a:p>
        </p:txBody>
      </p:sp>
      <p:sp>
        <p:nvSpPr>
          <p:cNvPr id="174125" name="AutoShape 45"/>
          <p:cNvSpPr>
            <a:spLocks noChangeArrowheads="1"/>
          </p:cNvSpPr>
          <p:nvPr/>
        </p:nvSpPr>
        <p:spPr bwMode="auto">
          <a:xfrm>
            <a:off x="3533775" y="4729163"/>
            <a:ext cx="1196975" cy="771525"/>
          </a:xfrm>
          <a:prstGeom prst="flowChartPreparation">
            <a:avLst/>
          </a:prstGeom>
          <a:solidFill>
            <a:schemeClr val="accent1"/>
          </a:solidFill>
          <a:ln w="9525">
            <a:solidFill>
              <a:srgbClr val="FFBBBD"/>
            </a:solidFill>
            <a:miter lim="800000"/>
            <a:headEnd/>
            <a:tailEnd/>
          </a:ln>
          <a:effectLst>
            <a:prstShdw prst="shdw17" dist="17961" dir="2700000">
              <a:srgbClr val="FFBBBD">
                <a:gamma/>
                <a:shade val="60000"/>
                <a:invGamma/>
              </a:srgbClr>
            </a:prstShdw>
          </a:effectLst>
        </p:spPr>
        <p:txBody>
          <a:bodyPr wrap="none" tIns="82800" anchor="ctr"/>
          <a:lstStyle/>
          <a:p>
            <a:pPr eaLnBrk="0" hangingPunct="0">
              <a:defRPr/>
            </a:pPr>
            <a:r>
              <a:rPr lang="en-US" sz="1200" b="1">
                <a:solidFill>
                  <a:schemeClr val="bg2"/>
                </a:solidFill>
                <a:latin typeface="Albertus" pitchFamily="34" charset="0"/>
              </a:rPr>
              <a:t> </a:t>
            </a:r>
            <a:r>
              <a:rPr lang="en-US" sz="1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bertus" pitchFamily="34" charset="0"/>
              </a:rPr>
              <a:t>GUBERNUR</a:t>
            </a:r>
          </a:p>
          <a:p>
            <a:pPr eaLnBrk="0" hangingPunct="0">
              <a:defRPr/>
            </a:pPr>
            <a:r>
              <a:rPr lang="en-US" sz="1200" b="1">
                <a:solidFill>
                  <a:schemeClr val="hlink"/>
                </a:solidFill>
                <a:latin typeface="Albertus" pitchFamily="34" charset="0"/>
              </a:rPr>
              <a:t>(15 hari)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57B92F00-B841-43EC-875C-0BD3881FAAE7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43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6781800" y="2971800"/>
            <a:ext cx="1447800" cy="355600"/>
          </a:xfrm>
          <a:prstGeom prst="rect">
            <a:avLst/>
          </a:prstGeom>
          <a:solidFill>
            <a:srgbClr val="09091F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 PANITIA ANGGARAN </a:t>
            </a:r>
          </a:p>
          <a:p>
            <a:pPr>
              <a:lnSpc>
                <a:spcPct val="85000"/>
              </a:lnSpc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DPRD</a:t>
            </a:r>
            <a:endParaRPr lang="en-US" sz="9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6781800" y="4724400"/>
            <a:ext cx="1663700" cy="304800"/>
          </a:xfrm>
          <a:prstGeom prst="rect">
            <a:avLst/>
          </a:prstGeom>
          <a:solidFill>
            <a:srgbClr val="09091F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Persetujuan DPRD</a:t>
            </a:r>
            <a:endParaRPr lang="en-US" sz="10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4517" name="AutoShape 4"/>
          <p:cNvSpPr>
            <a:spLocks noChangeArrowheads="1"/>
          </p:cNvSpPr>
          <p:nvPr/>
        </p:nvSpPr>
        <p:spPr bwMode="auto">
          <a:xfrm>
            <a:off x="4183063" y="2057400"/>
            <a:ext cx="1339850" cy="1209675"/>
          </a:xfrm>
          <a:prstGeom prst="flowChartDocument">
            <a:avLst/>
          </a:prstGeom>
          <a:solidFill>
            <a:schemeClr val="accent1"/>
          </a:solidFill>
          <a:ln w="9525">
            <a:solidFill>
              <a:srgbClr val="66FFFF"/>
            </a:solidFill>
            <a:miter lim="800000"/>
            <a:headEnd/>
            <a:tailEnd/>
          </a:ln>
          <a:effectLst>
            <a:outerShdw dist="53882" dir="2700000" algn="ctr" rotWithShape="0">
              <a:srgbClr val="CCFFFF"/>
            </a:outerShdw>
          </a:effectLst>
        </p:spPr>
        <p:txBody>
          <a:bodyPr wrap="none" anchor="b"/>
          <a:lstStyle/>
          <a:p>
            <a:endParaRPr lang="en-US" sz="1000" b="1">
              <a:solidFill>
                <a:srgbClr val="FFFF00"/>
              </a:solidFill>
              <a:latin typeface="Tahoma" pitchFamily="34" charset="0"/>
            </a:endParaRPr>
          </a:p>
          <a:p>
            <a:r>
              <a:rPr lang="en-US" sz="900" b="1">
                <a:solidFill>
                  <a:srgbClr val="FFFF00"/>
                </a:solidFill>
                <a:latin typeface="Tahoma" pitchFamily="34" charset="0"/>
              </a:rPr>
              <a:t>P Prioritas &amp; Plafon </a:t>
            </a:r>
          </a:p>
          <a:p>
            <a:r>
              <a:rPr lang="en-US" sz="900" b="1">
                <a:solidFill>
                  <a:srgbClr val="FFFF00"/>
                </a:solidFill>
                <a:latin typeface="Tahoma" pitchFamily="34" charset="0"/>
              </a:rPr>
              <a:t>Anggaran Sementara</a:t>
            </a:r>
          </a:p>
          <a:p>
            <a:endParaRPr lang="en-US" sz="1000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64518" name="AutoShape 5"/>
          <p:cNvSpPr>
            <a:spLocks noChangeArrowheads="1"/>
          </p:cNvSpPr>
          <p:nvPr/>
        </p:nvSpPr>
        <p:spPr bwMode="auto">
          <a:xfrm>
            <a:off x="4183063" y="3768725"/>
            <a:ext cx="1368425" cy="354013"/>
          </a:xfrm>
          <a:prstGeom prst="flowChartMultidocument">
            <a:avLst/>
          </a:prstGeom>
          <a:solidFill>
            <a:srgbClr val="09091F"/>
          </a:solidFill>
          <a:ln w="9525">
            <a:solidFill>
              <a:srgbClr val="66FF33"/>
            </a:solidFill>
            <a:miter lim="800000"/>
            <a:headEnd/>
            <a:tailEnd/>
          </a:ln>
          <a:effectLst>
            <a:outerShdw dist="107763" dir="18900000" algn="ctr" rotWithShape="0">
              <a:srgbClr val="CCFFFF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900" b="1">
              <a:solidFill>
                <a:schemeClr val="tx1"/>
              </a:solidFill>
              <a:latin typeface="Tahoma" pitchFamily="34" charset="0"/>
            </a:endParaRPr>
          </a:p>
          <a:p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RKA SKPD </a:t>
            </a:r>
          </a:p>
          <a:p>
            <a:endParaRPr lang="en-US" sz="9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4519" name="AutoShape 6"/>
          <p:cNvSpPr>
            <a:spLocks noChangeArrowheads="1"/>
          </p:cNvSpPr>
          <p:nvPr/>
        </p:nvSpPr>
        <p:spPr bwMode="auto">
          <a:xfrm>
            <a:off x="1981200" y="4800600"/>
            <a:ext cx="1011238" cy="609600"/>
          </a:xfrm>
          <a:prstGeom prst="flowChartDocument">
            <a:avLst/>
          </a:prstGeom>
          <a:solidFill>
            <a:srgbClr val="09091F"/>
          </a:solidFill>
          <a:ln w="9525">
            <a:solidFill>
              <a:srgbClr val="66FFFF"/>
            </a:solidFill>
            <a:miter lim="800000"/>
            <a:headEnd/>
            <a:tailEnd/>
          </a:ln>
          <a:effectLst>
            <a:outerShdw dist="71842" dir="18900000" algn="ctr" rotWithShape="0">
              <a:srgbClr val="CCFFFF"/>
            </a:outerShdw>
          </a:effectLst>
        </p:spPr>
        <p:txBody>
          <a:bodyPr wrap="none" anchor="ctr"/>
          <a:lstStyle/>
          <a:p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Rancangan</a:t>
            </a:r>
          </a:p>
          <a:p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Perubahan</a:t>
            </a:r>
          </a:p>
          <a:p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64520" name="AutoShape 7"/>
          <p:cNvSpPr>
            <a:spLocks noChangeArrowheads="1"/>
          </p:cNvSpPr>
          <p:nvPr/>
        </p:nvSpPr>
        <p:spPr bwMode="auto">
          <a:xfrm>
            <a:off x="2362200" y="5521325"/>
            <a:ext cx="1738313" cy="666750"/>
          </a:xfrm>
          <a:prstGeom prst="flowChartDocument">
            <a:avLst/>
          </a:prstGeom>
          <a:solidFill>
            <a:srgbClr val="09091F"/>
          </a:solidFill>
          <a:ln w="9525">
            <a:solidFill>
              <a:srgbClr val="66FFFF"/>
            </a:solidFill>
            <a:miter lim="800000"/>
            <a:headEnd/>
            <a:tailEnd/>
          </a:ln>
          <a:effectLst>
            <a:outerShdw dist="45791" dir="18221404" algn="ctr" rotWithShape="0">
              <a:srgbClr val="CCFFFF"/>
            </a:outerShdw>
          </a:effec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Perda Perubahan</a:t>
            </a:r>
          </a:p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APBD</a:t>
            </a:r>
          </a:p>
        </p:txBody>
      </p:sp>
      <p:sp>
        <p:nvSpPr>
          <p:cNvPr id="64521" name="Text Box 8"/>
          <p:cNvSpPr txBox="1">
            <a:spLocks noChangeArrowheads="1"/>
          </p:cNvSpPr>
          <p:nvPr/>
        </p:nvSpPr>
        <p:spPr bwMode="auto">
          <a:xfrm>
            <a:off x="6553200" y="3733800"/>
            <a:ext cx="2082800" cy="254000"/>
          </a:xfrm>
          <a:prstGeom prst="rect">
            <a:avLst/>
          </a:prstGeom>
          <a:solidFill>
            <a:srgbClr val="09091F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Klarifikasi Perubahan  RAPBD</a:t>
            </a:r>
          </a:p>
        </p:txBody>
      </p:sp>
      <p:sp>
        <p:nvSpPr>
          <p:cNvPr id="64522" name="Text Box 9"/>
          <p:cNvSpPr txBox="1">
            <a:spLocks noChangeArrowheads="1"/>
          </p:cNvSpPr>
          <p:nvPr/>
        </p:nvSpPr>
        <p:spPr bwMode="auto">
          <a:xfrm>
            <a:off x="4094163" y="4670425"/>
            <a:ext cx="1481137" cy="412750"/>
          </a:xfrm>
          <a:prstGeom prst="rect">
            <a:avLst/>
          </a:prstGeom>
          <a:solidFill>
            <a:srgbClr val="09091F"/>
          </a:solidFill>
          <a:ln w="9525">
            <a:solidFill>
              <a:srgbClr val="66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Pengajuan Raperda </a:t>
            </a:r>
          </a:p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Perubahan APBD</a:t>
            </a:r>
          </a:p>
        </p:txBody>
      </p:sp>
      <p:sp>
        <p:nvSpPr>
          <p:cNvPr id="175114" name="Text Box 10"/>
          <p:cNvSpPr txBox="1">
            <a:spLocks noChangeArrowheads="1"/>
          </p:cNvSpPr>
          <p:nvPr/>
        </p:nvSpPr>
        <p:spPr bwMode="auto">
          <a:xfrm>
            <a:off x="6589713" y="103188"/>
            <a:ext cx="2420937" cy="527050"/>
          </a:xfrm>
          <a:prstGeom prst="rect">
            <a:avLst/>
          </a:prstGeom>
          <a:solidFill>
            <a:srgbClr val="09091F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PROSES PERUBAHAN APBD</a:t>
            </a:r>
            <a:endParaRPr lang="en-US" sz="1400" b="1" i="1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64524" name="Rectangle 11"/>
          <p:cNvSpPr>
            <a:spLocks noChangeArrowheads="1"/>
          </p:cNvSpPr>
          <p:nvPr/>
        </p:nvSpPr>
        <p:spPr bwMode="auto">
          <a:xfrm>
            <a:off x="2616200" y="2174875"/>
            <a:ext cx="763588" cy="414338"/>
          </a:xfrm>
          <a:prstGeom prst="rect">
            <a:avLst/>
          </a:prstGeom>
          <a:solidFill>
            <a:srgbClr val="09091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PEMDA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4525" name="Rectangle 12"/>
          <p:cNvSpPr>
            <a:spLocks noChangeArrowheads="1"/>
          </p:cNvSpPr>
          <p:nvPr/>
        </p:nvSpPr>
        <p:spPr bwMode="auto">
          <a:xfrm>
            <a:off x="7086600" y="2286000"/>
            <a:ext cx="762000" cy="414338"/>
          </a:xfrm>
          <a:prstGeom prst="rect">
            <a:avLst/>
          </a:prstGeom>
          <a:solidFill>
            <a:srgbClr val="09091F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DPRD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2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4526" name="AutoShape 13"/>
          <p:cNvSpPr>
            <a:spLocks noChangeArrowheads="1"/>
          </p:cNvSpPr>
          <p:nvPr/>
        </p:nvSpPr>
        <p:spPr bwMode="auto">
          <a:xfrm>
            <a:off x="3886200" y="304800"/>
            <a:ext cx="2362200" cy="685800"/>
          </a:xfrm>
          <a:prstGeom prst="flowChartInputOutput">
            <a:avLst/>
          </a:prstGeom>
          <a:solidFill>
            <a:srgbClr val="09091F"/>
          </a:solidFill>
          <a:ln w="12700">
            <a:solidFill>
              <a:srgbClr val="00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900" b="1">
                <a:solidFill>
                  <a:schemeClr val="tx1"/>
                </a:solidFill>
                <a:latin typeface="Tahoma" pitchFamily="34" charset="0"/>
              </a:rPr>
              <a:t>KONDISI MENYEBABKAN 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900" b="1">
                <a:solidFill>
                  <a:schemeClr val="tx1"/>
                </a:solidFill>
                <a:latin typeface="Tahoma" pitchFamily="34" charset="0"/>
              </a:rPr>
              <a:t>PERGESERAN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900" b="1">
                <a:solidFill>
                  <a:schemeClr val="tx1"/>
                </a:solidFill>
                <a:latin typeface="Tahoma" pitchFamily="34" charset="0"/>
              </a:rPr>
              <a:t>ANGGARAN</a:t>
            </a:r>
          </a:p>
        </p:txBody>
      </p:sp>
      <p:cxnSp>
        <p:nvCxnSpPr>
          <p:cNvPr id="64527" name="AutoShape 14"/>
          <p:cNvCxnSpPr>
            <a:cxnSpLocks noChangeShapeType="1"/>
            <a:stCxn id="64524" idx="3"/>
            <a:endCxn id="64528" idx="1"/>
          </p:cNvCxnSpPr>
          <p:nvPr/>
        </p:nvCxnSpPr>
        <p:spPr bwMode="auto">
          <a:xfrm>
            <a:off x="3379788" y="2382838"/>
            <a:ext cx="803275" cy="0"/>
          </a:xfrm>
          <a:prstGeom prst="straightConnector1">
            <a:avLst/>
          </a:prstGeom>
          <a:noFill/>
          <a:ln w="9525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528" name="AutoShape 15"/>
          <p:cNvSpPr>
            <a:spLocks noChangeArrowheads="1"/>
          </p:cNvSpPr>
          <p:nvPr/>
        </p:nvSpPr>
        <p:spPr bwMode="auto">
          <a:xfrm>
            <a:off x="4183063" y="2078038"/>
            <a:ext cx="1270000" cy="609600"/>
          </a:xfrm>
          <a:prstGeom prst="flowChartDocumen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9091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FFFF00"/>
                </a:solidFill>
                <a:latin typeface="Tahoma" pitchFamily="34" charset="0"/>
              </a:rPr>
              <a:t>P Kebijakan</a:t>
            </a:r>
          </a:p>
          <a:p>
            <a:r>
              <a:rPr lang="en-US" sz="1200" b="1">
                <a:solidFill>
                  <a:srgbClr val="FFFF00"/>
                </a:solidFill>
                <a:latin typeface="Tahoma" pitchFamily="34" charset="0"/>
              </a:rPr>
              <a:t>Umum APBD</a:t>
            </a:r>
          </a:p>
        </p:txBody>
      </p:sp>
      <p:cxnSp>
        <p:nvCxnSpPr>
          <p:cNvPr id="64529" name="AutoShape 16"/>
          <p:cNvCxnSpPr>
            <a:cxnSpLocks noChangeShapeType="1"/>
            <a:stCxn id="64518" idx="2"/>
            <a:endCxn id="64541" idx="3"/>
          </p:cNvCxnSpPr>
          <p:nvPr/>
        </p:nvCxnSpPr>
        <p:spPr bwMode="auto">
          <a:xfrm rot="5400000">
            <a:off x="4231482" y="3698081"/>
            <a:ext cx="239712" cy="1031875"/>
          </a:xfrm>
          <a:prstGeom prst="bentConnector2">
            <a:avLst/>
          </a:prstGeom>
          <a:noFill/>
          <a:ln w="9525">
            <a:solidFill>
              <a:srgbClr val="66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30" name="AutoShape 17"/>
          <p:cNvCxnSpPr>
            <a:cxnSpLocks noChangeShapeType="1"/>
            <a:stCxn id="64519" idx="3"/>
            <a:endCxn id="64522" idx="1"/>
          </p:cNvCxnSpPr>
          <p:nvPr/>
        </p:nvCxnSpPr>
        <p:spPr bwMode="auto">
          <a:xfrm flipV="1">
            <a:off x="2992438" y="4876800"/>
            <a:ext cx="1101725" cy="228600"/>
          </a:xfrm>
          <a:prstGeom prst="bentConnector3">
            <a:avLst>
              <a:gd name="adj1" fmla="val 49856"/>
            </a:avLst>
          </a:prstGeom>
          <a:noFill/>
          <a:ln w="9525">
            <a:solidFill>
              <a:srgbClr val="66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31" name="AutoShape 18"/>
          <p:cNvCxnSpPr>
            <a:cxnSpLocks noChangeShapeType="1"/>
            <a:stCxn id="64522" idx="3"/>
            <a:endCxn id="64525" idx="0"/>
          </p:cNvCxnSpPr>
          <p:nvPr/>
        </p:nvCxnSpPr>
        <p:spPr bwMode="auto">
          <a:xfrm flipV="1">
            <a:off x="5575300" y="2286000"/>
            <a:ext cx="1892300" cy="2590800"/>
          </a:xfrm>
          <a:prstGeom prst="bentConnector4">
            <a:avLst>
              <a:gd name="adj1" fmla="val 39847"/>
              <a:gd name="adj2" fmla="val 108824"/>
            </a:avLst>
          </a:prstGeom>
          <a:noFill/>
          <a:ln w="9525">
            <a:solidFill>
              <a:srgbClr val="66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532" name="Text Box 19"/>
          <p:cNvSpPr txBox="1">
            <a:spLocks noChangeArrowheads="1"/>
          </p:cNvSpPr>
          <p:nvPr/>
        </p:nvSpPr>
        <p:spPr bwMode="auto">
          <a:xfrm>
            <a:off x="6934200" y="5638800"/>
            <a:ext cx="1484313" cy="488950"/>
          </a:xfrm>
          <a:prstGeom prst="rect">
            <a:avLst/>
          </a:prstGeom>
          <a:solidFill>
            <a:srgbClr val="09091F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BA Pesetujuan Bersama Perubahan APBD</a:t>
            </a:r>
          </a:p>
        </p:txBody>
      </p:sp>
      <p:cxnSp>
        <p:nvCxnSpPr>
          <p:cNvPr id="64533" name="AutoShape 20"/>
          <p:cNvCxnSpPr>
            <a:cxnSpLocks noChangeShapeType="1"/>
            <a:stCxn id="64532" idx="1"/>
            <a:endCxn id="64520" idx="3"/>
          </p:cNvCxnSpPr>
          <p:nvPr/>
        </p:nvCxnSpPr>
        <p:spPr bwMode="auto">
          <a:xfrm flipH="1" flipV="1">
            <a:off x="4100513" y="5854700"/>
            <a:ext cx="2833687" cy="28575"/>
          </a:xfrm>
          <a:prstGeom prst="straightConnector1">
            <a:avLst/>
          </a:prstGeom>
          <a:noFill/>
          <a:ln w="9525">
            <a:solidFill>
              <a:srgbClr val="66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534" name="AutoShape 21"/>
          <p:cNvSpPr>
            <a:spLocks noChangeArrowheads="1"/>
          </p:cNvSpPr>
          <p:nvPr/>
        </p:nvSpPr>
        <p:spPr bwMode="auto">
          <a:xfrm>
            <a:off x="2424113" y="2835275"/>
            <a:ext cx="1149350" cy="936625"/>
          </a:xfrm>
          <a:prstGeom prst="flowChartDocument">
            <a:avLst/>
          </a:prstGeom>
          <a:solidFill>
            <a:srgbClr val="09091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/>
          <a:lstStyle/>
          <a:p>
            <a:r>
              <a:rPr lang="en-US" sz="1000" b="1">
                <a:solidFill>
                  <a:schemeClr val="tx1"/>
                </a:solidFill>
                <a:latin typeface="Arial Narrow" pitchFamily="34" charset="0"/>
              </a:rPr>
              <a:t>PERATURAN KDH</a:t>
            </a:r>
          </a:p>
        </p:txBody>
      </p:sp>
      <p:sp>
        <p:nvSpPr>
          <p:cNvPr id="64535" name="Rectangle 22"/>
          <p:cNvSpPr>
            <a:spLocks noChangeArrowheads="1"/>
          </p:cNvSpPr>
          <p:nvPr/>
        </p:nvSpPr>
        <p:spPr bwMode="auto">
          <a:xfrm>
            <a:off x="2444750" y="3082925"/>
            <a:ext cx="1074738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9091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000" tIns="10800" rIns="18000" bIns="10800" anchor="ctr"/>
          <a:lstStyle/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Juklak &amp; Juknis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 Plafon Anggaran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 Standar Harga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800" b="1">
                <a:solidFill>
                  <a:schemeClr val="tx1"/>
                </a:solidFill>
                <a:latin typeface="Tahoma" pitchFamily="34" charset="0"/>
              </a:rPr>
              <a:t> Formulir RKASKPD</a:t>
            </a:r>
          </a:p>
          <a:p>
            <a:pPr algn="l">
              <a:lnSpc>
                <a:spcPct val="85000"/>
              </a:lnSpc>
              <a:spcBef>
                <a:spcPct val="10000"/>
              </a:spcBef>
            </a:pPr>
            <a:r>
              <a:rPr lang="en-US" sz="700">
                <a:solidFill>
                  <a:schemeClr val="tx1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64536" name="Text Box 23"/>
          <p:cNvSpPr txBox="1">
            <a:spLocks noChangeArrowheads="1"/>
          </p:cNvSpPr>
          <p:nvPr/>
        </p:nvSpPr>
        <p:spPr bwMode="auto">
          <a:xfrm>
            <a:off x="1111250" y="3167063"/>
            <a:ext cx="938213" cy="284162"/>
          </a:xfrm>
          <a:prstGeom prst="rect">
            <a:avLst/>
          </a:prstGeom>
          <a:solidFill>
            <a:srgbClr val="09091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SATKER</a:t>
            </a:r>
          </a:p>
        </p:txBody>
      </p:sp>
      <p:cxnSp>
        <p:nvCxnSpPr>
          <p:cNvPr id="64537" name="AutoShape 24"/>
          <p:cNvCxnSpPr>
            <a:cxnSpLocks noChangeShapeType="1"/>
            <a:stCxn id="64524" idx="2"/>
            <a:endCxn id="64534" idx="0"/>
          </p:cNvCxnSpPr>
          <p:nvPr/>
        </p:nvCxnSpPr>
        <p:spPr bwMode="auto">
          <a:xfrm rot="5400000">
            <a:off x="2875757" y="2712244"/>
            <a:ext cx="246062" cy="0"/>
          </a:xfrm>
          <a:prstGeom prst="straightConnector1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38" name="AutoShape 25"/>
          <p:cNvCxnSpPr>
            <a:cxnSpLocks noChangeShapeType="1"/>
            <a:stCxn id="64525" idx="1"/>
          </p:cNvCxnSpPr>
          <p:nvPr/>
        </p:nvCxnSpPr>
        <p:spPr bwMode="auto">
          <a:xfrm flipH="1" flipV="1">
            <a:off x="5857875" y="2492375"/>
            <a:ext cx="1228725" cy="1588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39" name="AutoShape 26"/>
          <p:cNvCxnSpPr>
            <a:cxnSpLocks noChangeShapeType="1"/>
            <a:stCxn id="64534" idx="1"/>
            <a:endCxn id="64536" idx="3"/>
          </p:cNvCxnSpPr>
          <p:nvPr/>
        </p:nvCxnSpPr>
        <p:spPr bwMode="auto">
          <a:xfrm flipH="1">
            <a:off x="2049463" y="3303588"/>
            <a:ext cx="374650" cy="6350"/>
          </a:xfrm>
          <a:prstGeom prst="straightConnector1">
            <a:avLst/>
          </a:prstGeom>
          <a:noFill/>
          <a:ln w="9525">
            <a:solidFill>
              <a:srgbClr val="66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40" name="AutoShape 27"/>
          <p:cNvCxnSpPr>
            <a:cxnSpLocks noChangeShapeType="1"/>
            <a:stCxn id="64524" idx="1"/>
            <a:endCxn id="64541" idx="1"/>
          </p:cNvCxnSpPr>
          <p:nvPr/>
        </p:nvCxnSpPr>
        <p:spPr bwMode="auto">
          <a:xfrm rot="10800000" flipH="1" flipV="1">
            <a:off x="2616200" y="2382838"/>
            <a:ext cx="46038" cy="1951037"/>
          </a:xfrm>
          <a:prstGeom prst="bentConnector3">
            <a:avLst>
              <a:gd name="adj1" fmla="val -496551"/>
            </a:avLst>
          </a:prstGeom>
          <a:noFill/>
          <a:ln w="19050">
            <a:solidFill>
              <a:srgbClr val="FFFFCC"/>
            </a:solidFill>
            <a:prstDash val="sysDot"/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541" name="Rectangle 28"/>
          <p:cNvSpPr>
            <a:spLocks noChangeArrowheads="1"/>
          </p:cNvSpPr>
          <p:nvPr/>
        </p:nvSpPr>
        <p:spPr bwMode="auto">
          <a:xfrm>
            <a:off x="2662238" y="4125913"/>
            <a:ext cx="1173162" cy="414337"/>
          </a:xfrm>
          <a:prstGeom prst="rect">
            <a:avLst/>
          </a:prstGeom>
          <a:solidFill>
            <a:srgbClr val="09091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000" b="1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TIM ANGGARAN 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PEMDA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1000" b="1">
              <a:solidFill>
                <a:schemeClr val="tx1"/>
              </a:solidFill>
              <a:latin typeface="Tahoma" pitchFamily="34" charset="0"/>
            </a:endParaRPr>
          </a:p>
        </p:txBody>
      </p:sp>
      <p:cxnSp>
        <p:nvCxnSpPr>
          <p:cNvPr id="64542" name="AutoShape 29"/>
          <p:cNvCxnSpPr>
            <a:cxnSpLocks noChangeShapeType="1"/>
            <a:stCxn id="64541" idx="2"/>
            <a:endCxn id="64519" idx="0"/>
          </p:cNvCxnSpPr>
          <p:nvPr/>
        </p:nvCxnSpPr>
        <p:spPr bwMode="auto">
          <a:xfrm rot="5400000">
            <a:off x="2738438" y="4289425"/>
            <a:ext cx="260350" cy="762000"/>
          </a:xfrm>
          <a:prstGeom prst="bentConnector3">
            <a:avLst>
              <a:gd name="adj1" fmla="val 49389"/>
            </a:avLst>
          </a:prstGeom>
          <a:noFill/>
          <a:ln w="9525">
            <a:solidFill>
              <a:srgbClr val="FF33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543" name="Text Box 30"/>
          <p:cNvSpPr txBox="1">
            <a:spLocks noChangeArrowheads="1"/>
          </p:cNvSpPr>
          <p:nvPr/>
        </p:nvSpPr>
        <p:spPr bwMode="auto">
          <a:xfrm>
            <a:off x="1066800" y="3235325"/>
            <a:ext cx="938213" cy="284163"/>
          </a:xfrm>
          <a:prstGeom prst="rect">
            <a:avLst/>
          </a:prstGeom>
          <a:solidFill>
            <a:srgbClr val="09091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SATKER</a:t>
            </a:r>
          </a:p>
        </p:txBody>
      </p:sp>
      <p:sp>
        <p:nvSpPr>
          <p:cNvPr id="64544" name="Text Box 31"/>
          <p:cNvSpPr txBox="1">
            <a:spLocks noChangeArrowheads="1"/>
          </p:cNvSpPr>
          <p:nvPr/>
        </p:nvSpPr>
        <p:spPr bwMode="auto">
          <a:xfrm>
            <a:off x="990600" y="3311525"/>
            <a:ext cx="938213" cy="284163"/>
          </a:xfrm>
          <a:prstGeom prst="rect">
            <a:avLst/>
          </a:prstGeom>
          <a:solidFill>
            <a:srgbClr val="09091F"/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solidFill>
                  <a:schemeClr val="tx1"/>
                </a:solidFill>
                <a:latin typeface="Tahoma" pitchFamily="34" charset="0"/>
              </a:rPr>
              <a:t>SATKER</a:t>
            </a:r>
          </a:p>
        </p:txBody>
      </p:sp>
      <p:sp>
        <p:nvSpPr>
          <p:cNvPr id="64545" name="Text Box 32"/>
          <p:cNvSpPr txBox="1">
            <a:spLocks noChangeArrowheads="1"/>
          </p:cNvSpPr>
          <p:nvPr/>
        </p:nvSpPr>
        <p:spPr bwMode="auto">
          <a:xfrm>
            <a:off x="4800600" y="6172200"/>
            <a:ext cx="1484313" cy="336550"/>
          </a:xfrm>
          <a:prstGeom prst="rect">
            <a:avLst/>
          </a:prstGeom>
          <a:solidFill>
            <a:srgbClr val="09091F"/>
          </a:soli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4000" tIns="10800" rIns="54000" bIns="10800"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Evaluasi Raperda Perubahan APBD</a:t>
            </a:r>
          </a:p>
        </p:txBody>
      </p:sp>
      <p:sp>
        <p:nvSpPr>
          <p:cNvPr id="64546" name="Line 33"/>
          <p:cNvSpPr>
            <a:spLocks noChangeShapeType="1"/>
          </p:cNvSpPr>
          <p:nvPr/>
        </p:nvSpPr>
        <p:spPr bwMode="auto">
          <a:xfrm flipV="1">
            <a:off x="5486400" y="5867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4547" name="AutoShape 34"/>
          <p:cNvSpPr>
            <a:spLocks noChangeArrowheads="1"/>
          </p:cNvSpPr>
          <p:nvPr/>
        </p:nvSpPr>
        <p:spPr bwMode="auto">
          <a:xfrm>
            <a:off x="990600" y="990600"/>
            <a:ext cx="2362200" cy="685800"/>
          </a:xfrm>
          <a:prstGeom prst="flowChartInputOutput">
            <a:avLst/>
          </a:prstGeom>
          <a:solidFill>
            <a:srgbClr val="09091F"/>
          </a:solidFill>
          <a:ln w="12700">
            <a:solidFill>
              <a:srgbClr val="00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900" b="1">
                <a:solidFill>
                  <a:schemeClr val="tx1"/>
                </a:solidFill>
                <a:latin typeface="Tahoma" pitchFamily="34" charset="0"/>
              </a:rPr>
              <a:t>PENGGUNAAN SISA LEBH 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900" b="1">
                <a:solidFill>
                  <a:schemeClr val="tx1"/>
                </a:solidFill>
                <a:latin typeface="Tahoma" pitchFamily="34" charset="0"/>
              </a:rPr>
              <a:t>ANGGARAN TAHUN LALU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9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4548" name="AutoShape 35"/>
          <p:cNvSpPr>
            <a:spLocks noChangeArrowheads="1"/>
          </p:cNvSpPr>
          <p:nvPr/>
        </p:nvSpPr>
        <p:spPr bwMode="auto">
          <a:xfrm>
            <a:off x="6324600" y="914400"/>
            <a:ext cx="2362200" cy="685800"/>
          </a:xfrm>
          <a:prstGeom prst="flowChartInputOutput">
            <a:avLst/>
          </a:prstGeom>
          <a:solidFill>
            <a:srgbClr val="09091F"/>
          </a:solidFill>
          <a:ln w="12700">
            <a:solidFill>
              <a:srgbClr val="00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800" b="1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PERKEMBANGAN TIDAK</a:t>
            </a:r>
          </a:p>
          <a:p>
            <a:pPr>
              <a:lnSpc>
                <a:spcPct val="85000"/>
              </a:lnSpc>
              <a:spcBef>
                <a:spcPct val="10000"/>
              </a:spcBef>
            </a:pPr>
            <a:r>
              <a:rPr lang="en-US" sz="1000" b="1">
                <a:solidFill>
                  <a:schemeClr val="tx1"/>
                </a:solidFill>
                <a:latin typeface="Tahoma" pitchFamily="34" charset="0"/>
              </a:rPr>
              <a:t>SESUAI KUA</a:t>
            </a:r>
            <a:endParaRPr lang="en-US" sz="900" b="1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</a:pPr>
            <a:endParaRPr lang="en-US" sz="900" b="1">
              <a:solidFill>
                <a:schemeClr val="tx1"/>
              </a:solidFill>
              <a:latin typeface="Tahoma" pitchFamily="34" charset="0"/>
            </a:endParaRPr>
          </a:p>
        </p:txBody>
      </p:sp>
      <p:cxnSp>
        <p:nvCxnSpPr>
          <p:cNvPr id="64549" name="AutoShape 36"/>
          <p:cNvCxnSpPr>
            <a:cxnSpLocks noChangeShapeType="1"/>
            <a:stCxn id="64547" idx="5"/>
            <a:endCxn id="64517" idx="0"/>
          </p:cNvCxnSpPr>
          <p:nvPr/>
        </p:nvCxnSpPr>
        <p:spPr bwMode="auto">
          <a:xfrm>
            <a:off x="3113088" y="1333500"/>
            <a:ext cx="1739900" cy="7239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50" name="AutoShape 37"/>
          <p:cNvCxnSpPr>
            <a:cxnSpLocks noChangeShapeType="1"/>
            <a:stCxn id="64526" idx="3"/>
            <a:endCxn id="64517" idx="0"/>
          </p:cNvCxnSpPr>
          <p:nvPr/>
        </p:nvCxnSpPr>
        <p:spPr bwMode="auto">
          <a:xfrm>
            <a:off x="4827588" y="990600"/>
            <a:ext cx="25400" cy="1066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551" name="AutoShape 38"/>
          <p:cNvCxnSpPr>
            <a:cxnSpLocks noChangeShapeType="1"/>
            <a:stCxn id="64548" idx="2"/>
            <a:endCxn id="64517" idx="0"/>
          </p:cNvCxnSpPr>
          <p:nvPr/>
        </p:nvCxnSpPr>
        <p:spPr bwMode="auto">
          <a:xfrm rot="10800000" flipV="1">
            <a:off x="4852988" y="1257300"/>
            <a:ext cx="1708150" cy="80010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552" name="Line 39"/>
          <p:cNvSpPr>
            <a:spLocks noChangeShapeType="1"/>
          </p:cNvSpPr>
          <p:nvPr/>
        </p:nvSpPr>
        <p:spPr bwMode="auto">
          <a:xfrm>
            <a:off x="7467600" y="3352800"/>
            <a:ext cx="0" cy="381000"/>
          </a:xfrm>
          <a:prstGeom prst="line">
            <a:avLst/>
          </a:prstGeom>
          <a:noFill/>
          <a:ln w="9525">
            <a:solidFill>
              <a:srgbClr val="AB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4553" name="Line 40"/>
          <p:cNvSpPr>
            <a:spLocks noChangeShapeType="1"/>
          </p:cNvSpPr>
          <p:nvPr/>
        </p:nvSpPr>
        <p:spPr bwMode="auto">
          <a:xfrm>
            <a:off x="7467600" y="2743200"/>
            <a:ext cx="0" cy="228600"/>
          </a:xfrm>
          <a:prstGeom prst="line">
            <a:avLst/>
          </a:prstGeom>
          <a:noFill/>
          <a:ln w="9525">
            <a:solidFill>
              <a:srgbClr val="AB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4554" name="Line 41"/>
          <p:cNvSpPr>
            <a:spLocks noChangeShapeType="1"/>
          </p:cNvSpPr>
          <p:nvPr/>
        </p:nvSpPr>
        <p:spPr bwMode="auto">
          <a:xfrm>
            <a:off x="7467600" y="4038600"/>
            <a:ext cx="0" cy="609600"/>
          </a:xfrm>
          <a:prstGeom prst="line">
            <a:avLst/>
          </a:prstGeom>
          <a:noFill/>
          <a:ln w="9525">
            <a:solidFill>
              <a:srgbClr val="AB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4555" name="Line 42"/>
          <p:cNvSpPr>
            <a:spLocks noChangeShapeType="1"/>
          </p:cNvSpPr>
          <p:nvPr/>
        </p:nvSpPr>
        <p:spPr bwMode="auto">
          <a:xfrm>
            <a:off x="7467600" y="5029200"/>
            <a:ext cx="0" cy="533400"/>
          </a:xfrm>
          <a:prstGeom prst="line">
            <a:avLst/>
          </a:prstGeom>
          <a:noFill/>
          <a:ln w="9525">
            <a:solidFill>
              <a:srgbClr val="ABFF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A6E07-43D8-4FE2-A192-E512A05592CB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65539" name="Rectangle 83"/>
          <p:cNvSpPr>
            <a:spLocks noChangeArrowheads="1"/>
          </p:cNvSpPr>
          <p:nvPr/>
        </p:nvSpPr>
        <p:spPr bwMode="auto">
          <a:xfrm>
            <a:off x="544513" y="1182688"/>
            <a:ext cx="8164512" cy="5348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96913" y="195263"/>
            <a:ext cx="7162800" cy="806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 b="1">
                <a:solidFill>
                  <a:schemeClr val="tx2">
                    <a:lumMod val="25000"/>
                  </a:schemeClr>
                </a:solidFill>
                <a:cs typeface="+mn-cs"/>
              </a:rPr>
              <a:t>MEKANISME PELAKSANAAN ANGGARAN BELANJA</a:t>
            </a:r>
          </a:p>
        </p:txBody>
      </p:sp>
      <p:sp>
        <p:nvSpPr>
          <p:cNvPr id="37972" name="Rectangle 84"/>
          <p:cNvSpPr>
            <a:spLocks noChangeArrowheads="1"/>
          </p:cNvSpPr>
          <p:nvPr/>
        </p:nvSpPr>
        <p:spPr bwMode="auto">
          <a:xfrm>
            <a:off x="731838" y="1320800"/>
            <a:ext cx="1524000" cy="522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DPA</a:t>
            </a:r>
          </a:p>
        </p:txBody>
      </p:sp>
      <p:sp>
        <p:nvSpPr>
          <p:cNvPr id="37973" name="Rectangle 85"/>
          <p:cNvSpPr>
            <a:spLocks noChangeArrowheads="1"/>
          </p:cNvSpPr>
          <p:nvPr/>
        </p:nvSpPr>
        <p:spPr bwMode="auto">
          <a:xfrm>
            <a:off x="804863" y="2916238"/>
            <a:ext cx="15240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SPD</a:t>
            </a:r>
          </a:p>
        </p:txBody>
      </p:sp>
      <p:sp>
        <p:nvSpPr>
          <p:cNvPr id="37974" name="Rectangle 86"/>
          <p:cNvSpPr>
            <a:spLocks noChangeArrowheads="1"/>
          </p:cNvSpPr>
          <p:nvPr/>
        </p:nvSpPr>
        <p:spPr bwMode="auto">
          <a:xfrm>
            <a:off x="2981325" y="2916238"/>
            <a:ext cx="15240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SPP</a:t>
            </a:r>
          </a:p>
        </p:txBody>
      </p:sp>
      <p:sp>
        <p:nvSpPr>
          <p:cNvPr id="37975" name="Rectangle 87"/>
          <p:cNvSpPr>
            <a:spLocks noChangeArrowheads="1"/>
          </p:cNvSpPr>
          <p:nvPr/>
        </p:nvSpPr>
        <p:spPr bwMode="auto">
          <a:xfrm>
            <a:off x="5092700" y="2916238"/>
            <a:ext cx="15240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SPM</a:t>
            </a:r>
          </a:p>
        </p:txBody>
      </p:sp>
      <p:sp>
        <p:nvSpPr>
          <p:cNvPr id="37976" name="Rectangle 88"/>
          <p:cNvSpPr>
            <a:spLocks noChangeArrowheads="1"/>
          </p:cNvSpPr>
          <p:nvPr/>
        </p:nvSpPr>
        <p:spPr bwMode="auto">
          <a:xfrm>
            <a:off x="5092700" y="3767138"/>
            <a:ext cx="15240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SP2D</a:t>
            </a:r>
          </a:p>
        </p:txBody>
      </p:sp>
      <p:sp>
        <p:nvSpPr>
          <p:cNvPr id="37977" name="Rectangle 89"/>
          <p:cNvSpPr>
            <a:spLocks noChangeArrowheads="1"/>
          </p:cNvSpPr>
          <p:nvPr/>
        </p:nvSpPr>
        <p:spPr bwMode="auto">
          <a:xfrm>
            <a:off x="5092700" y="4724400"/>
            <a:ext cx="1524000" cy="522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600" b="1">
                <a:solidFill>
                  <a:schemeClr val="tx2">
                    <a:lumMod val="25000"/>
                  </a:schemeClr>
                </a:solidFill>
                <a:cs typeface="+mn-cs"/>
              </a:rPr>
              <a:t>BANK</a:t>
            </a: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>
            <a:off x="812800" y="4724400"/>
            <a:ext cx="1866900" cy="522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Pihak ketiga </a:t>
            </a:r>
          </a:p>
        </p:txBody>
      </p:sp>
      <p:sp>
        <p:nvSpPr>
          <p:cNvPr id="37979" name="Rectangle 91"/>
          <p:cNvSpPr>
            <a:spLocks noChangeArrowheads="1"/>
          </p:cNvSpPr>
          <p:nvPr/>
        </p:nvSpPr>
        <p:spPr bwMode="auto">
          <a:xfrm>
            <a:off x="5092700" y="5573713"/>
            <a:ext cx="15240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Bendahara </a:t>
            </a:r>
          </a:p>
          <a:p>
            <a:pPr>
              <a:defRPr/>
            </a:pPr>
            <a:r>
              <a:rPr lang="en-US" sz="1800" b="1">
                <a:solidFill>
                  <a:schemeClr val="tx2">
                    <a:lumMod val="25000"/>
                  </a:schemeClr>
                </a:solidFill>
                <a:cs typeface="+mn-cs"/>
              </a:rPr>
              <a:t>Pengeluaran</a:t>
            </a:r>
          </a:p>
        </p:txBody>
      </p:sp>
      <p:sp>
        <p:nvSpPr>
          <p:cNvPr id="37980" name="Rectangle 92"/>
          <p:cNvSpPr>
            <a:spLocks noChangeArrowheads="1"/>
          </p:cNvSpPr>
          <p:nvPr/>
        </p:nvSpPr>
        <p:spPr bwMode="auto">
          <a:xfrm>
            <a:off x="812800" y="5573713"/>
            <a:ext cx="18669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4000" b="1">
                <a:solidFill>
                  <a:schemeClr val="tx2">
                    <a:lumMod val="25000"/>
                  </a:schemeClr>
                </a:solidFill>
                <a:cs typeface="+mn-cs"/>
              </a:rPr>
              <a:t>Action</a:t>
            </a:r>
          </a:p>
        </p:txBody>
      </p:sp>
      <p:sp>
        <p:nvSpPr>
          <p:cNvPr id="37981" name="Line 93"/>
          <p:cNvSpPr>
            <a:spLocks noChangeShapeType="1"/>
          </p:cNvSpPr>
          <p:nvPr/>
        </p:nvSpPr>
        <p:spPr bwMode="auto">
          <a:xfrm>
            <a:off x="1481138" y="2655888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2" name="Line 94"/>
          <p:cNvSpPr>
            <a:spLocks noChangeShapeType="1"/>
          </p:cNvSpPr>
          <p:nvPr/>
        </p:nvSpPr>
        <p:spPr bwMode="auto">
          <a:xfrm>
            <a:off x="2416175" y="3178175"/>
            <a:ext cx="349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3" name="Line 95"/>
          <p:cNvSpPr>
            <a:spLocks noChangeShapeType="1"/>
          </p:cNvSpPr>
          <p:nvPr/>
        </p:nvSpPr>
        <p:spPr bwMode="auto">
          <a:xfrm>
            <a:off x="4549775" y="3178175"/>
            <a:ext cx="349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4" name="Line 96"/>
          <p:cNvSpPr>
            <a:spLocks noChangeShapeType="1"/>
          </p:cNvSpPr>
          <p:nvPr/>
        </p:nvSpPr>
        <p:spPr bwMode="auto">
          <a:xfrm>
            <a:off x="5878513" y="3527425"/>
            <a:ext cx="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5" name="Line 97"/>
          <p:cNvSpPr>
            <a:spLocks noChangeShapeType="1"/>
          </p:cNvSpPr>
          <p:nvPr/>
        </p:nvSpPr>
        <p:spPr bwMode="auto">
          <a:xfrm>
            <a:off x="5878513" y="4397375"/>
            <a:ext cx="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6" name="Line 98"/>
          <p:cNvSpPr>
            <a:spLocks noChangeShapeType="1"/>
          </p:cNvSpPr>
          <p:nvPr/>
        </p:nvSpPr>
        <p:spPr bwMode="auto">
          <a:xfrm>
            <a:off x="5878513" y="5289550"/>
            <a:ext cx="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7" name="Line 99"/>
          <p:cNvSpPr>
            <a:spLocks noChangeShapeType="1"/>
          </p:cNvSpPr>
          <p:nvPr/>
        </p:nvSpPr>
        <p:spPr bwMode="auto">
          <a:xfrm>
            <a:off x="2797175" y="4919663"/>
            <a:ext cx="2101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8" name="Line 100"/>
          <p:cNvSpPr>
            <a:spLocks noChangeShapeType="1"/>
          </p:cNvSpPr>
          <p:nvPr/>
        </p:nvSpPr>
        <p:spPr bwMode="auto">
          <a:xfrm>
            <a:off x="2797175" y="5878513"/>
            <a:ext cx="2101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  <p:sp>
        <p:nvSpPr>
          <p:cNvPr id="37989" name="Rectangle 101"/>
          <p:cNvSpPr>
            <a:spLocks noChangeArrowheads="1"/>
          </p:cNvSpPr>
          <p:nvPr/>
        </p:nvSpPr>
        <p:spPr bwMode="auto">
          <a:xfrm>
            <a:off x="6834188" y="5094288"/>
            <a:ext cx="152400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 dirty="0">
                <a:solidFill>
                  <a:schemeClr val="accent2">
                    <a:lumMod val="20000"/>
                    <a:lumOff val="80000"/>
                  </a:schemeClr>
                </a:solidFill>
                <a:cs typeface="+mn-cs"/>
              </a:rPr>
              <a:t>UP/ GU/ TU</a:t>
            </a:r>
          </a:p>
        </p:txBody>
      </p:sp>
      <p:sp>
        <p:nvSpPr>
          <p:cNvPr id="37990" name="Rectangle 102"/>
          <p:cNvSpPr>
            <a:spLocks noChangeArrowheads="1"/>
          </p:cNvSpPr>
          <p:nvPr/>
        </p:nvSpPr>
        <p:spPr bwMode="auto">
          <a:xfrm>
            <a:off x="3340100" y="4305300"/>
            <a:ext cx="1054100" cy="54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400" dirty="0">
                <a:solidFill>
                  <a:schemeClr val="accent2">
                    <a:lumMod val="20000"/>
                    <a:lumOff val="80000"/>
                  </a:schemeClr>
                </a:solidFill>
                <a:cs typeface="+mn-cs"/>
              </a:rPr>
              <a:t>LS</a:t>
            </a:r>
          </a:p>
        </p:txBody>
      </p:sp>
      <p:sp>
        <p:nvSpPr>
          <p:cNvPr id="37991" name="Rectangle 103"/>
          <p:cNvSpPr>
            <a:spLocks noChangeArrowheads="1"/>
          </p:cNvSpPr>
          <p:nvPr/>
        </p:nvSpPr>
        <p:spPr bwMode="auto">
          <a:xfrm>
            <a:off x="738188" y="2084388"/>
            <a:ext cx="1524000" cy="5222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400" b="1">
                <a:solidFill>
                  <a:schemeClr val="tx2">
                    <a:lumMod val="25000"/>
                  </a:schemeClr>
                </a:solidFill>
                <a:cs typeface="+mn-cs"/>
              </a:rPr>
              <a:t>ANGGARAN</a:t>
            </a:r>
          </a:p>
          <a:p>
            <a:pPr>
              <a:defRPr/>
            </a:pPr>
            <a:r>
              <a:rPr lang="en-US" sz="1400" b="1">
                <a:solidFill>
                  <a:schemeClr val="tx2">
                    <a:lumMod val="25000"/>
                  </a:schemeClr>
                </a:solidFill>
                <a:cs typeface="+mn-cs"/>
              </a:rPr>
              <a:t> KAS</a:t>
            </a:r>
          </a:p>
        </p:txBody>
      </p:sp>
      <p:sp>
        <p:nvSpPr>
          <p:cNvPr id="37993" name="Line 105"/>
          <p:cNvSpPr>
            <a:spLocks noChangeShapeType="1"/>
          </p:cNvSpPr>
          <p:nvPr/>
        </p:nvSpPr>
        <p:spPr bwMode="auto">
          <a:xfrm>
            <a:off x="1416050" y="1879600"/>
            <a:ext cx="0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tx2">
                  <a:lumMod val="2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lphaLcPeriod"/>
              <a:defRPr/>
            </a:pPr>
            <a:endParaRPr lang="en-US" sz="2000" smtClean="0"/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sz="2000" b="1" smtClean="0"/>
              <a:t>Pejabat yang menanda tangani SPD</a:t>
            </a:r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sz="2000" b="1" smtClean="0"/>
              <a:t>Pejabat yang menanda tangani SPM</a:t>
            </a:r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sz="2000" b="1" smtClean="0"/>
              <a:t>Pejabat yang mengesahkan SPJ</a:t>
            </a:r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sz="2000" b="1" smtClean="0"/>
              <a:t>Pejabat yang menanda tangani SP2D</a:t>
            </a:r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sz="2000" b="1" smtClean="0"/>
              <a:t>Bendahara Penerimaan/ Pengeluaran</a:t>
            </a:r>
          </a:p>
          <a:p>
            <a:pPr marL="609600" indent="-609600" eaLnBrk="1" hangingPunct="1">
              <a:buFontTx/>
              <a:buAutoNum type="alphaLcPeriod"/>
              <a:defRPr/>
            </a:pPr>
            <a:r>
              <a:rPr lang="en-US" sz="2000" b="1" smtClean="0"/>
              <a:t>Pejabat lainnya yang ditetapkan dalam rangka  pelaksanaan APBD</a:t>
            </a:r>
          </a:p>
          <a:p>
            <a:pPr marL="609600" indent="-609600" eaLnBrk="1" hangingPunct="1">
              <a:buFontTx/>
              <a:buAutoNum type="alphaLcPeriod"/>
              <a:defRPr/>
            </a:pPr>
            <a:endParaRPr lang="en-US" sz="2000" b="1" smtClean="0"/>
          </a:p>
          <a:p>
            <a:pPr marL="609600" indent="-609600" eaLnBrk="1" hangingPunct="1">
              <a:buFontTx/>
              <a:buNone/>
              <a:defRPr/>
            </a:pPr>
            <a:endParaRPr lang="en-US" sz="2000" b="1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A973D1-42F5-4DAF-91A3-DBC620A9ACC4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536575" y="1241425"/>
            <a:ext cx="8004175" cy="587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600" b="1"/>
              <a:t> Untuk pelaksanaan APBD, KDH menetapkan : </a:t>
            </a: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974725" y="5443538"/>
            <a:ext cx="7127875" cy="587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400" b="1">
                <a:solidFill>
                  <a:schemeClr val="tx2">
                    <a:lumMod val="25000"/>
                  </a:schemeClr>
                </a:solidFill>
                <a:cs typeface="+mn-cs"/>
              </a:rPr>
              <a:t>Sebelum dimulainya tahun anggaran berkenaan 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307975" y="1089025"/>
            <a:ext cx="8461375" cy="8921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3000" b="1">
                <a:solidFill>
                  <a:schemeClr val="tx2">
                    <a:lumMod val="25000"/>
                  </a:schemeClr>
                </a:solidFill>
                <a:cs typeface="+mn-cs"/>
              </a:rPr>
              <a:t> Untuk pelaksanaan APBD, KDH menetapkan :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A2AC7-E2B4-4C1B-90FC-716D60896567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1125538" y="228600"/>
            <a:ext cx="7796212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MODEL STRUKTUR ORGANISASI SKPD – PEMDA KABUPATEN/KOTA</a:t>
            </a:r>
          </a:p>
        </p:txBody>
      </p:sp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3305175" y="1676400"/>
            <a:ext cx="2039938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KEPALA SKPD</a:t>
            </a:r>
          </a:p>
        </p:txBody>
      </p:sp>
      <p:sp>
        <p:nvSpPr>
          <p:cNvPr id="67589" name="Rectangle 4"/>
          <p:cNvSpPr>
            <a:spLocks noChangeArrowheads="1"/>
          </p:cNvSpPr>
          <p:nvPr/>
        </p:nvSpPr>
        <p:spPr bwMode="auto">
          <a:xfrm>
            <a:off x="3305175" y="2133600"/>
            <a:ext cx="2039938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Pj. Pengguna Anggaran</a:t>
            </a:r>
          </a:p>
        </p:txBody>
      </p:sp>
      <p:sp>
        <p:nvSpPr>
          <p:cNvPr id="67590" name="Rectangle 5"/>
          <p:cNvSpPr>
            <a:spLocks noChangeArrowheads="1"/>
          </p:cNvSpPr>
          <p:nvPr/>
        </p:nvSpPr>
        <p:spPr bwMode="auto">
          <a:xfrm>
            <a:off x="6259513" y="3352800"/>
            <a:ext cx="2039937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Kasubbag TUK</a:t>
            </a:r>
          </a:p>
        </p:txBody>
      </p:sp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6259513" y="3810000"/>
            <a:ext cx="2039937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Pj. Penatausahaan</a:t>
            </a:r>
          </a:p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Keuangan SKPD</a:t>
            </a:r>
            <a:endParaRPr lang="en-US" sz="1000" b="1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67592" name="Line 7"/>
          <p:cNvSpPr>
            <a:spLocks noChangeShapeType="1"/>
          </p:cNvSpPr>
          <p:nvPr/>
        </p:nvSpPr>
        <p:spPr bwMode="auto">
          <a:xfrm>
            <a:off x="4360863" y="2590800"/>
            <a:ext cx="0" cy="2057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7593" name="Line 8"/>
          <p:cNvSpPr>
            <a:spLocks noChangeShapeType="1"/>
          </p:cNvSpPr>
          <p:nvPr/>
        </p:nvSpPr>
        <p:spPr bwMode="auto">
          <a:xfrm>
            <a:off x="4360863" y="2895600"/>
            <a:ext cx="189865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7594" name="Rectangle 9"/>
          <p:cNvSpPr>
            <a:spLocks noChangeArrowheads="1"/>
          </p:cNvSpPr>
          <p:nvPr/>
        </p:nvSpPr>
        <p:spPr bwMode="auto">
          <a:xfrm>
            <a:off x="6259513" y="2590800"/>
            <a:ext cx="2039937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Kabag TU</a:t>
            </a:r>
          </a:p>
        </p:txBody>
      </p:sp>
      <p:sp>
        <p:nvSpPr>
          <p:cNvPr id="67595" name="Line 10"/>
          <p:cNvSpPr>
            <a:spLocks noChangeShapeType="1"/>
          </p:cNvSpPr>
          <p:nvPr/>
        </p:nvSpPr>
        <p:spPr bwMode="auto">
          <a:xfrm>
            <a:off x="7385050" y="30480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7596" name="Rectangle 11"/>
          <p:cNvSpPr>
            <a:spLocks noChangeArrowheads="1"/>
          </p:cNvSpPr>
          <p:nvPr/>
        </p:nvSpPr>
        <p:spPr bwMode="auto">
          <a:xfrm>
            <a:off x="1195388" y="4953000"/>
            <a:ext cx="2039937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 UPT</a:t>
            </a:r>
          </a:p>
        </p:txBody>
      </p:sp>
      <p:sp>
        <p:nvSpPr>
          <p:cNvPr id="67597" name="Rectangle 12"/>
          <p:cNvSpPr>
            <a:spLocks noChangeArrowheads="1"/>
          </p:cNvSpPr>
          <p:nvPr/>
        </p:nvSpPr>
        <p:spPr bwMode="auto">
          <a:xfrm>
            <a:off x="1195388" y="5410200"/>
            <a:ext cx="2039937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Kuasa Pengguna Angg.</a:t>
            </a:r>
          </a:p>
        </p:txBody>
      </p:sp>
      <p:sp>
        <p:nvSpPr>
          <p:cNvPr id="67598" name="Rectangle 13"/>
          <p:cNvSpPr>
            <a:spLocks noChangeArrowheads="1"/>
          </p:cNvSpPr>
          <p:nvPr/>
        </p:nvSpPr>
        <p:spPr bwMode="auto">
          <a:xfrm>
            <a:off x="5556250" y="4953000"/>
            <a:ext cx="2039938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Kabid SKPD</a:t>
            </a:r>
          </a:p>
        </p:txBody>
      </p:sp>
      <p:sp>
        <p:nvSpPr>
          <p:cNvPr id="67599" name="Rectangle 14"/>
          <p:cNvSpPr>
            <a:spLocks noChangeArrowheads="1"/>
          </p:cNvSpPr>
          <p:nvPr/>
        </p:nvSpPr>
        <p:spPr bwMode="auto">
          <a:xfrm>
            <a:off x="5556250" y="5410200"/>
            <a:ext cx="2039938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Pj. Pelaksana TK</a:t>
            </a:r>
          </a:p>
        </p:txBody>
      </p:sp>
      <p:sp>
        <p:nvSpPr>
          <p:cNvPr id="67600" name="Line 15"/>
          <p:cNvSpPr>
            <a:spLocks noChangeShapeType="1"/>
          </p:cNvSpPr>
          <p:nvPr/>
        </p:nvSpPr>
        <p:spPr bwMode="auto">
          <a:xfrm>
            <a:off x="2181225" y="4648200"/>
            <a:ext cx="443071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7601" name="Line 16"/>
          <p:cNvSpPr>
            <a:spLocks noChangeShapeType="1"/>
          </p:cNvSpPr>
          <p:nvPr/>
        </p:nvSpPr>
        <p:spPr bwMode="auto">
          <a:xfrm>
            <a:off x="6611938" y="46482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7602" name="Line 17"/>
          <p:cNvSpPr>
            <a:spLocks noChangeShapeType="1"/>
          </p:cNvSpPr>
          <p:nvPr/>
        </p:nvSpPr>
        <p:spPr bwMode="auto">
          <a:xfrm>
            <a:off x="2181225" y="46482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91BDD-659A-43C1-B0F5-2CE2D076A23E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125538" y="228600"/>
            <a:ext cx="7796212" cy="1143000"/>
          </a:xfrm>
        </p:spPr>
        <p:txBody>
          <a:bodyPr/>
          <a:lstStyle/>
          <a:p>
            <a:pPr eaLnBrk="1" hangingPunct="1"/>
            <a:r>
              <a:rPr lang="id-ID" sz="3200" smtClean="0"/>
              <a:t/>
            </a:r>
            <a:br>
              <a:rPr lang="id-ID" sz="3200" smtClean="0"/>
            </a:br>
            <a:r>
              <a:rPr lang="en-US" sz="2800" smtClean="0"/>
              <a:t>MODEL STRUKTUR ORGANISASI SKPD – SEKRETARIAT DAERAH KABUPATEN/KOTA</a:t>
            </a:r>
          </a:p>
        </p:txBody>
      </p:sp>
      <p:sp>
        <p:nvSpPr>
          <p:cNvPr id="68612" name="Rectangle 3"/>
          <p:cNvSpPr>
            <a:spLocks noChangeArrowheads="1"/>
          </p:cNvSpPr>
          <p:nvPr/>
        </p:nvSpPr>
        <p:spPr bwMode="auto">
          <a:xfrm>
            <a:off x="1898650" y="1752600"/>
            <a:ext cx="2039938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SEKDA KAB/KOT</a:t>
            </a:r>
          </a:p>
        </p:txBody>
      </p:sp>
      <p:sp>
        <p:nvSpPr>
          <p:cNvPr id="68613" name="Rectangle 4"/>
          <p:cNvSpPr>
            <a:spLocks noChangeArrowheads="1"/>
          </p:cNvSpPr>
          <p:nvPr/>
        </p:nvSpPr>
        <p:spPr bwMode="auto">
          <a:xfrm>
            <a:off x="1898650" y="2209800"/>
            <a:ext cx="2039938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Pj. Pengguna Anggaran</a:t>
            </a:r>
          </a:p>
        </p:txBody>
      </p:sp>
      <p:sp>
        <p:nvSpPr>
          <p:cNvPr id="68614" name="Rectangle 5"/>
          <p:cNvSpPr>
            <a:spLocks noChangeArrowheads="1"/>
          </p:cNvSpPr>
          <p:nvPr/>
        </p:nvSpPr>
        <p:spPr bwMode="auto">
          <a:xfrm>
            <a:off x="5486400" y="5486400"/>
            <a:ext cx="2039938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Kasubbag TU</a:t>
            </a:r>
          </a:p>
        </p:txBody>
      </p:sp>
      <p:sp>
        <p:nvSpPr>
          <p:cNvPr id="68615" name="Rectangle 6"/>
          <p:cNvSpPr>
            <a:spLocks noChangeArrowheads="1"/>
          </p:cNvSpPr>
          <p:nvPr/>
        </p:nvSpPr>
        <p:spPr bwMode="auto">
          <a:xfrm>
            <a:off x="5486400" y="5943600"/>
            <a:ext cx="2039938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Pj. Penatausahaan</a:t>
            </a:r>
          </a:p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Keuangan SKPD</a:t>
            </a:r>
          </a:p>
        </p:txBody>
      </p:sp>
      <p:sp>
        <p:nvSpPr>
          <p:cNvPr id="68616" name="Line 7"/>
          <p:cNvSpPr>
            <a:spLocks noChangeShapeType="1"/>
          </p:cNvSpPr>
          <p:nvPr/>
        </p:nvSpPr>
        <p:spPr bwMode="auto">
          <a:xfrm>
            <a:off x="2884488" y="2667000"/>
            <a:ext cx="0" cy="609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8617" name="Line 8"/>
          <p:cNvSpPr>
            <a:spLocks noChangeShapeType="1"/>
          </p:cNvSpPr>
          <p:nvPr/>
        </p:nvSpPr>
        <p:spPr bwMode="auto">
          <a:xfrm>
            <a:off x="6542088" y="4495800"/>
            <a:ext cx="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8618" name="Rectangle 9"/>
          <p:cNvSpPr>
            <a:spLocks noChangeArrowheads="1"/>
          </p:cNvSpPr>
          <p:nvPr/>
        </p:nvSpPr>
        <p:spPr bwMode="auto">
          <a:xfrm>
            <a:off x="1898650" y="3276600"/>
            <a:ext cx="2039938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KABAG</a:t>
            </a:r>
          </a:p>
        </p:txBody>
      </p:sp>
      <p:sp>
        <p:nvSpPr>
          <p:cNvPr id="68619" name="Rectangle 10"/>
          <p:cNvSpPr>
            <a:spLocks noChangeArrowheads="1"/>
          </p:cNvSpPr>
          <p:nvPr/>
        </p:nvSpPr>
        <p:spPr bwMode="auto">
          <a:xfrm>
            <a:off x="1898650" y="3733800"/>
            <a:ext cx="2039938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Kuasa Pengguna Angg.</a:t>
            </a:r>
          </a:p>
        </p:txBody>
      </p:sp>
      <p:sp>
        <p:nvSpPr>
          <p:cNvPr id="68620" name="Rectangle 11"/>
          <p:cNvSpPr>
            <a:spLocks noChangeArrowheads="1"/>
          </p:cNvSpPr>
          <p:nvPr/>
        </p:nvSpPr>
        <p:spPr bwMode="auto">
          <a:xfrm>
            <a:off x="1898650" y="4876800"/>
            <a:ext cx="2039938" cy="4572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2000" b="1">
                <a:solidFill>
                  <a:schemeClr val="tx1"/>
                </a:solidFill>
                <a:latin typeface="Tahoma" pitchFamily="34" charset="0"/>
              </a:rPr>
              <a:t>Kasubbag</a:t>
            </a:r>
          </a:p>
        </p:txBody>
      </p:sp>
      <p:sp>
        <p:nvSpPr>
          <p:cNvPr id="68621" name="Rectangle 12"/>
          <p:cNvSpPr>
            <a:spLocks noChangeArrowheads="1"/>
          </p:cNvSpPr>
          <p:nvPr/>
        </p:nvSpPr>
        <p:spPr bwMode="auto">
          <a:xfrm>
            <a:off x="1898650" y="5334000"/>
            <a:ext cx="2039938" cy="4572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400" b="1">
                <a:solidFill>
                  <a:schemeClr val="tx1"/>
                </a:solidFill>
                <a:latin typeface="Tahoma" pitchFamily="34" charset="0"/>
              </a:rPr>
              <a:t>Pj. Pelaksana TK</a:t>
            </a:r>
          </a:p>
        </p:txBody>
      </p:sp>
      <p:sp>
        <p:nvSpPr>
          <p:cNvPr id="68622" name="Line 13"/>
          <p:cNvSpPr>
            <a:spLocks noChangeShapeType="1"/>
          </p:cNvSpPr>
          <p:nvPr/>
        </p:nvSpPr>
        <p:spPr bwMode="auto">
          <a:xfrm>
            <a:off x="2884488" y="419100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8623" name="Line 14"/>
          <p:cNvSpPr>
            <a:spLocks noChangeShapeType="1"/>
          </p:cNvSpPr>
          <p:nvPr/>
        </p:nvSpPr>
        <p:spPr bwMode="auto">
          <a:xfrm>
            <a:off x="2884488" y="4495800"/>
            <a:ext cx="3657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E94D0-E6E3-4FDB-A3F8-65343789F324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69635" name="Line 2"/>
          <p:cNvSpPr>
            <a:spLocks noChangeShapeType="1"/>
          </p:cNvSpPr>
          <p:nvPr/>
        </p:nvSpPr>
        <p:spPr bwMode="auto">
          <a:xfrm flipV="1">
            <a:off x="2339975" y="2144713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9636" name="Line 3"/>
          <p:cNvSpPr>
            <a:spLocks noChangeShapeType="1"/>
          </p:cNvSpPr>
          <p:nvPr/>
        </p:nvSpPr>
        <p:spPr bwMode="auto">
          <a:xfrm flipV="1">
            <a:off x="2339975" y="3368675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9637" name="Line 4"/>
          <p:cNvSpPr>
            <a:spLocks noChangeShapeType="1"/>
          </p:cNvSpPr>
          <p:nvPr/>
        </p:nvSpPr>
        <p:spPr bwMode="auto">
          <a:xfrm flipV="1">
            <a:off x="2339975" y="49530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9638" name="Oval 5"/>
          <p:cNvSpPr>
            <a:spLocks noChangeArrowheads="1"/>
          </p:cNvSpPr>
          <p:nvPr/>
        </p:nvSpPr>
        <p:spPr bwMode="auto">
          <a:xfrm>
            <a:off x="1130300" y="5257800"/>
            <a:ext cx="2362200" cy="1352550"/>
          </a:xfrm>
          <a:prstGeom prst="ellipse">
            <a:avLst/>
          </a:prstGeom>
          <a:solidFill>
            <a:srgbClr val="FF99FF"/>
          </a:solidFill>
          <a:ln>
            <a:noFill/>
          </a:ln>
          <a:effectLst>
            <a:prstShdw prst="shdw17" dist="17961" dir="2700000">
              <a:srgbClr val="995C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  <a:latin typeface="Tahoma" pitchFamily="34" charset="0"/>
              </a:rPr>
              <a:t>P P T K</a:t>
            </a:r>
          </a:p>
          <a:p>
            <a:pPr eaLnBrk="0" hangingPunct="0"/>
            <a:r>
              <a:rPr lang="en-US" sz="1400">
                <a:solidFill>
                  <a:srgbClr val="000000"/>
                </a:solidFill>
                <a:latin typeface="Tahoma" pitchFamily="34" charset="0"/>
              </a:rPr>
              <a:t>(</a:t>
            </a:r>
            <a:r>
              <a:rPr lang="en-US" sz="1400" i="1">
                <a:solidFill>
                  <a:srgbClr val="000000"/>
                </a:solidFill>
                <a:latin typeface="Tahoma" pitchFamily="34" charset="0"/>
              </a:rPr>
              <a:t>menyiapkan dokumen</a:t>
            </a:r>
            <a:r>
              <a:rPr lang="en-US" sz="1400">
                <a:solidFill>
                  <a:srgbClr val="000000"/>
                </a:solidFill>
                <a:latin typeface="Tahoma" pitchFamily="34" charset="0"/>
              </a:rPr>
              <a:t>)</a:t>
            </a:r>
          </a:p>
        </p:txBody>
      </p:sp>
      <p:sp>
        <p:nvSpPr>
          <p:cNvPr id="69639" name="AutoShape 6"/>
          <p:cNvSpPr>
            <a:spLocks noChangeArrowheads="1"/>
          </p:cNvSpPr>
          <p:nvPr/>
        </p:nvSpPr>
        <p:spPr bwMode="auto">
          <a:xfrm>
            <a:off x="900113" y="2505075"/>
            <a:ext cx="2889250" cy="8382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>
            <a:noFill/>
          </a:ln>
          <a:effectLst>
            <a:prstShdw prst="shdw17" dist="17961" dir="2700000">
              <a:srgbClr val="99993D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  <a:latin typeface="Tahoma" pitchFamily="34" charset="0"/>
              </a:rPr>
              <a:t>PPK-SKPD</a:t>
            </a:r>
          </a:p>
        </p:txBody>
      </p:sp>
      <p:sp>
        <p:nvSpPr>
          <p:cNvPr id="69640" name="AutoShape 7"/>
          <p:cNvSpPr>
            <a:spLocks noChangeArrowheads="1"/>
          </p:cNvSpPr>
          <p:nvPr/>
        </p:nvSpPr>
        <p:spPr bwMode="auto">
          <a:xfrm>
            <a:off x="827088" y="1281113"/>
            <a:ext cx="2889250" cy="838200"/>
          </a:xfrm>
          <a:prstGeom prst="roundRect">
            <a:avLst>
              <a:gd name="adj" fmla="val 16667"/>
            </a:avLst>
          </a:prstGeom>
          <a:solidFill>
            <a:srgbClr val="66CCFF"/>
          </a:solidFill>
          <a:ln>
            <a:noFill/>
          </a:ln>
          <a:effectLst>
            <a:prstShdw prst="shdw17" dist="17961" dir="2700000">
              <a:srgbClr val="3D7A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PEJABAT PENGGUNA</a:t>
            </a:r>
          </a:p>
          <a:p>
            <a:pPr eaLnBrk="0" hangingPunct="0"/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ANGGARAN/KUASA</a:t>
            </a:r>
          </a:p>
        </p:txBody>
      </p:sp>
      <p:sp>
        <p:nvSpPr>
          <p:cNvPr id="69641" name="AutoShape 8"/>
          <p:cNvSpPr>
            <a:spLocks noChangeArrowheads="1"/>
          </p:cNvSpPr>
          <p:nvPr/>
        </p:nvSpPr>
        <p:spPr bwMode="auto">
          <a:xfrm>
            <a:off x="6008688" y="1052513"/>
            <a:ext cx="1981200" cy="15240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>
            <a:noFill/>
          </a:ln>
          <a:effectLst>
            <a:prstShdw prst="shdw17" dist="17961" dir="2700000">
              <a:srgbClr val="7A5C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2400" b="1">
                <a:solidFill>
                  <a:srgbClr val="FF0000"/>
                </a:solidFill>
                <a:latin typeface="Tahoma" pitchFamily="34" charset="0"/>
              </a:rPr>
              <a:t>KUASA</a:t>
            </a:r>
          </a:p>
          <a:p>
            <a:r>
              <a:rPr lang="en-US" sz="2400" b="1">
                <a:solidFill>
                  <a:srgbClr val="FF0000"/>
                </a:solidFill>
                <a:latin typeface="Tahoma" pitchFamily="34" charset="0"/>
              </a:rPr>
              <a:t>BUD</a:t>
            </a:r>
          </a:p>
        </p:txBody>
      </p:sp>
      <p:sp>
        <p:nvSpPr>
          <p:cNvPr id="69642" name="Line 9"/>
          <p:cNvSpPr>
            <a:spLocks noChangeShapeType="1"/>
          </p:cNvSpPr>
          <p:nvPr/>
        </p:nvSpPr>
        <p:spPr bwMode="auto">
          <a:xfrm>
            <a:off x="3706813" y="1712913"/>
            <a:ext cx="22621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4572000" y="1927225"/>
            <a:ext cx="74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SPM</a:t>
            </a:r>
          </a:p>
        </p:txBody>
      </p:sp>
      <p:sp>
        <p:nvSpPr>
          <p:cNvPr id="69644" name="AutoShape 11"/>
          <p:cNvSpPr>
            <a:spLocks noChangeArrowheads="1"/>
          </p:cNvSpPr>
          <p:nvPr/>
        </p:nvSpPr>
        <p:spPr bwMode="auto">
          <a:xfrm>
            <a:off x="5895975" y="3373438"/>
            <a:ext cx="1828800" cy="990600"/>
          </a:xfrm>
          <a:prstGeom prst="bevel">
            <a:avLst>
              <a:gd name="adj" fmla="val 12500"/>
            </a:avLst>
          </a:prstGeom>
          <a:solidFill>
            <a:srgbClr val="DD4E07"/>
          </a:solidFill>
          <a:ln>
            <a:noFill/>
          </a:ln>
          <a:effectLst>
            <a:prstShdw prst="shdw17" dist="17961" dir="2700000">
              <a:srgbClr val="852F04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2400" b="1">
                <a:solidFill>
                  <a:srgbClr val="FFFF00"/>
                </a:solidFill>
                <a:latin typeface="Tahoma" pitchFamily="34" charset="0"/>
              </a:rPr>
              <a:t>BANK</a:t>
            </a:r>
          </a:p>
        </p:txBody>
      </p:sp>
      <p:sp>
        <p:nvSpPr>
          <p:cNvPr id="210956" name="AutoShape 12"/>
          <p:cNvSpPr>
            <a:spLocks noChangeArrowheads="1"/>
          </p:cNvSpPr>
          <p:nvPr/>
        </p:nvSpPr>
        <p:spPr bwMode="auto">
          <a:xfrm flipV="1">
            <a:off x="5810250" y="5335588"/>
            <a:ext cx="2009775" cy="914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eaLnBrk="0" hangingPunct="0">
              <a:defRPr/>
            </a:pPr>
            <a:r>
              <a:rPr lang="en-US" sz="2400" b="1">
                <a:solidFill>
                  <a:schemeClr val="tx1"/>
                </a:solidFill>
                <a:latin typeface="Tahoma" pitchFamily="34" charset="0"/>
              </a:rPr>
              <a:t>FIHAK III</a:t>
            </a:r>
          </a:p>
        </p:txBody>
      </p:sp>
      <p:sp>
        <p:nvSpPr>
          <p:cNvPr id="210957" name="Text Box 13"/>
          <p:cNvSpPr txBox="1">
            <a:spLocks noChangeArrowheads="1"/>
          </p:cNvSpPr>
          <p:nvPr/>
        </p:nvSpPr>
        <p:spPr bwMode="auto">
          <a:xfrm>
            <a:off x="5892800" y="2841625"/>
            <a:ext cx="874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SP2D</a:t>
            </a:r>
          </a:p>
        </p:txBody>
      </p:sp>
      <p:sp>
        <p:nvSpPr>
          <p:cNvPr id="69647" name="Line 14"/>
          <p:cNvSpPr>
            <a:spLocks noChangeShapeType="1"/>
          </p:cNvSpPr>
          <p:nvPr/>
        </p:nvSpPr>
        <p:spPr bwMode="auto">
          <a:xfrm flipH="1">
            <a:off x="3554413" y="5934075"/>
            <a:ext cx="2414587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10959" name="Text Box 15"/>
          <p:cNvSpPr txBox="1">
            <a:spLocks noChangeArrowheads="1"/>
          </p:cNvSpPr>
          <p:nvPr/>
        </p:nvSpPr>
        <p:spPr bwMode="auto">
          <a:xfrm>
            <a:off x="3376613" y="6003925"/>
            <a:ext cx="25987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Tagihan &amp; Laporan Kegiatan</a:t>
            </a:r>
          </a:p>
        </p:txBody>
      </p:sp>
      <p:sp>
        <p:nvSpPr>
          <p:cNvPr id="210960" name="Rectangle 1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15375" cy="700088"/>
          </a:xfrm>
          <a:effectLst>
            <a:outerShdw dist="35921" dir="2700000" algn="ctr" rotWithShape="0">
              <a:srgbClr val="020202"/>
            </a:outerShdw>
          </a:effectLst>
        </p:spPr>
        <p:txBody>
          <a:bodyPr anchorCtr="0"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FFFF00"/>
                </a:solidFill>
                <a:latin typeface="Albertus Extra Bold" pitchFamily="32" charset="0"/>
              </a:rPr>
              <a:t>Proses Pencairan &amp; Pembayaran LS</a:t>
            </a:r>
          </a:p>
        </p:txBody>
      </p:sp>
      <p:cxnSp>
        <p:nvCxnSpPr>
          <p:cNvPr id="69650" name="AutoShape 17"/>
          <p:cNvCxnSpPr>
            <a:cxnSpLocks noChangeShapeType="1"/>
          </p:cNvCxnSpPr>
          <p:nvPr/>
        </p:nvCxnSpPr>
        <p:spPr bwMode="auto">
          <a:xfrm>
            <a:off x="7473950" y="2576513"/>
            <a:ext cx="1588" cy="79692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51" name="AutoShape 18"/>
          <p:cNvCxnSpPr>
            <a:cxnSpLocks noChangeShapeType="1"/>
          </p:cNvCxnSpPr>
          <p:nvPr/>
        </p:nvCxnSpPr>
        <p:spPr bwMode="auto">
          <a:xfrm>
            <a:off x="7446963" y="4364038"/>
            <a:ext cx="4762" cy="97155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0963" name="Text Box 19"/>
          <p:cNvSpPr txBox="1">
            <a:spLocks noChangeArrowheads="1"/>
          </p:cNvSpPr>
          <p:nvPr/>
        </p:nvSpPr>
        <p:spPr bwMode="auto">
          <a:xfrm>
            <a:off x="5916613" y="4592638"/>
            <a:ext cx="81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Uang</a:t>
            </a:r>
          </a:p>
        </p:txBody>
      </p:sp>
      <p:sp>
        <p:nvSpPr>
          <p:cNvPr id="210964" name="Oval 20"/>
          <p:cNvSpPr>
            <a:spLocks noChangeArrowheads="1"/>
          </p:cNvSpPr>
          <p:nvPr/>
        </p:nvSpPr>
        <p:spPr bwMode="auto">
          <a:xfrm>
            <a:off x="1130300" y="3657600"/>
            <a:ext cx="2362200" cy="1295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BENDAHARA</a:t>
            </a:r>
          </a:p>
          <a:p>
            <a:pPr eaLnBrk="0" hangingPunct="0">
              <a:defRPr/>
            </a:pPr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PENGELUARAN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(SPP-LS)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65162"/>
          </a:xfrm>
        </p:spPr>
        <p:txBody>
          <a:bodyPr/>
          <a:lstStyle/>
          <a:p>
            <a:pPr>
              <a:defRPr/>
            </a:pPr>
            <a:r>
              <a:rPr lang="id-ID" sz="3200" dirty="0" smtClean="0"/>
              <a:t>PELAKSANAAN ANGGARAN BELANJA</a:t>
            </a:r>
            <a:endParaRPr lang="id-ID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FD6B67-E612-4F2C-9B04-546B947E2530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85825"/>
            <a:ext cx="8505825" cy="47021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just">
              <a:buFont typeface="Wingdings" pitchFamily="2" charset="2"/>
              <a:buNone/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TIDAK LANGSUNG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Pegawai dikoordinasikan/diketahui oleh Kepala Bagian/Bidang/Kasubag TU/Sekretaris yang menangani urusan kepegawaian masing-masing SKPD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Pembayaran Bunga Pinjaman dikoordinasikan/diketahui oleh Kepala Bagian Keuangan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Bantuan Sosial untuk urusan sosial adat dan budaya dikoordinasikan/diketahui oleh Kepala Bagian </a:t>
            </a:r>
            <a:r>
              <a:rPr lang="id-ID" sz="24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Kesejahteraan Sosial dan untuk urusan Partai Politik dikoordinasikan/diketahui oleh Kepala Bagian Pemerintahan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827088" y="1412875"/>
            <a:ext cx="3600450" cy="1368425"/>
          </a:xfrm>
          <a:prstGeom prst="rect">
            <a:avLst/>
          </a:prstGeom>
          <a:noFill/>
          <a:ln w="38100">
            <a:solidFill>
              <a:srgbClr val="FFFF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3399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8051" name="Rectangle 3"/>
          <p:cNvSpPr>
            <a:spLocks noChangeArrowheads="1"/>
          </p:cNvSpPr>
          <p:nvPr/>
        </p:nvSpPr>
        <p:spPr bwMode="auto">
          <a:xfrm>
            <a:off x="6238875" y="3716338"/>
            <a:ext cx="1511300" cy="136842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7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d-ID">
              <a:cs typeface="+mn-cs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4729163" y="2781300"/>
            <a:ext cx="4176712" cy="3240088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000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8053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784225" y="249238"/>
            <a:ext cx="8191500" cy="8509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>
                <a:solidFill>
                  <a:srgbClr val="FFFF00"/>
                </a:solidFill>
              </a:rPr>
              <a:t>Arsitektur Pengelolaan Keuda Berdasar PP 58/2005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1619250" y="1557338"/>
            <a:ext cx="1944688" cy="431800"/>
          </a:xfrm>
          <a:prstGeom prst="rect">
            <a:avLst/>
          </a:prstGeom>
          <a:solidFill>
            <a:srgbClr val="33CCFF"/>
          </a:solidFill>
          <a:ln>
            <a:noFill/>
          </a:ln>
          <a:effectLst>
            <a:prstShdw prst="shdw17" dist="17961" dir="2700000">
              <a:srgbClr val="1F7A99"/>
            </a:prstShdw>
          </a:effectLst>
          <a:extLs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  <a:latin typeface="Arial Narrow" pitchFamily="34" charset="0"/>
              </a:rPr>
              <a:t>Penetapan Kekuasaan</a:t>
            </a:r>
          </a:p>
          <a:p>
            <a:r>
              <a:rPr lang="en-US" sz="1200" b="1">
                <a:solidFill>
                  <a:srgbClr val="000000"/>
                </a:solidFill>
                <a:latin typeface="Arial Narrow" pitchFamily="34" charset="0"/>
              </a:rPr>
              <a:t>Pengelola Keuda</a:t>
            </a:r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900113" y="2060575"/>
            <a:ext cx="1439862" cy="576263"/>
          </a:xfrm>
          <a:prstGeom prst="ellipse">
            <a:avLst/>
          </a:prstGeom>
          <a:solidFill>
            <a:srgbClr val="33CCFF"/>
          </a:solidFill>
          <a:ln>
            <a:noFill/>
          </a:ln>
          <a:effectLst>
            <a:prstShdw prst="shdw17" dist="17961" dir="2700000">
              <a:srgbClr val="1F7A99"/>
            </a:prstShdw>
          </a:effectLst>
          <a:extLs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  <a:latin typeface="Arial Narrow" pitchFamily="34" charset="0"/>
              </a:rPr>
              <a:t>Pejabat Pengelola</a:t>
            </a:r>
          </a:p>
          <a:p>
            <a:r>
              <a:rPr lang="en-US" sz="1200" b="1">
                <a:solidFill>
                  <a:srgbClr val="000000"/>
                </a:solidFill>
                <a:latin typeface="Arial Narrow" pitchFamily="34" charset="0"/>
              </a:rPr>
              <a:t>Keuda</a:t>
            </a:r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2484438" y="2060575"/>
            <a:ext cx="1655762" cy="576263"/>
          </a:xfrm>
          <a:prstGeom prst="ellipse">
            <a:avLst/>
          </a:prstGeom>
          <a:solidFill>
            <a:srgbClr val="33CCFF"/>
          </a:solidFill>
          <a:ln>
            <a:noFill/>
          </a:ln>
          <a:effectLst>
            <a:prstShdw prst="shdw17" dist="17961" dir="2700000">
              <a:srgbClr val="1F7A99"/>
            </a:prstShdw>
          </a:effectLst>
          <a:extLst>
            <a:ext uri="{91240B29-F687-4F45-9708-019B960494DF}">
              <a14:hiddenLine xmlns="" xmlns:a14="http://schemas.microsoft.com/office/drawing/2010/main" w="2857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  <a:latin typeface="Arial Narrow" pitchFamily="34" charset="0"/>
              </a:rPr>
              <a:t>Pejabat Pengguna</a:t>
            </a:r>
          </a:p>
          <a:p>
            <a:r>
              <a:rPr lang="en-US" sz="1200" b="1">
                <a:solidFill>
                  <a:srgbClr val="000000"/>
                </a:solidFill>
                <a:latin typeface="Arial Narrow" pitchFamily="34" charset="0"/>
              </a:rPr>
              <a:t>Anggaran</a:t>
            </a:r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409575" y="3213100"/>
            <a:ext cx="1657350" cy="790575"/>
          </a:xfrm>
          <a:prstGeom prst="ellipse">
            <a:avLst/>
          </a:prstGeom>
          <a:solidFill>
            <a:srgbClr val="66FF33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en-US" sz="1400" b="1">
                <a:solidFill>
                  <a:srgbClr val="0033CC"/>
                </a:solidFill>
                <a:latin typeface="Arial Narrow" pitchFamily="34" charset="0"/>
              </a:rPr>
              <a:t>Penyusunan</a:t>
            </a:r>
          </a:p>
          <a:p>
            <a:r>
              <a:rPr lang="en-US" sz="1400" b="1">
                <a:solidFill>
                  <a:srgbClr val="0033CC"/>
                </a:solidFill>
                <a:latin typeface="Arial Narrow" pitchFamily="34" charset="0"/>
              </a:rPr>
              <a:t>Rancangan APBD</a:t>
            </a:r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2447925" y="3200400"/>
            <a:ext cx="1801813" cy="863600"/>
          </a:xfrm>
          <a:prstGeom prst="ellipse">
            <a:avLst/>
          </a:prstGeom>
          <a:solidFill>
            <a:srgbClr val="66FF33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en-US" sz="1400" b="1">
                <a:solidFill>
                  <a:srgbClr val="0033CC"/>
                </a:solidFill>
                <a:latin typeface="Arial Narrow" pitchFamily="34" charset="0"/>
              </a:rPr>
              <a:t>Penetapan APBD</a:t>
            </a:r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1836738" y="4652963"/>
            <a:ext cx="1871662" cy="935037"/>
          </a:xfrm>
          <a:prstGeom prst="ellipse">
            <a:avLst/>
          </a:prstGeom>
          <a:solidFill>
            <a:srgbClr val="66FF33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en-US" sz="1400" b="1">
                <a:solidFill>
                  <a:srgbClr val="0033CC"/>
                </a:solidFill>
                <a:latin typeface="Arial Narrow" pitchFamily="34" charset="0"/>
              </a:rPr>
              <a:t>Pertanggungjawaban</a:t>
            </a:r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6299200" y="4581525"/>
            <a:ext cx="1368425" cy="4318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Penata Usahaan</a:t>
            </a:r>
          </a:p>
        </p:txBody>
      </p:sp>
      <p:sp>
        <p:nvSpPr>
          <p:cNvPr id="25613" name="Oval 13"/>
          <p:cNvSpPr>
            <a:spLocks noChangeArrowheads="1"/>
          </p:cNvSpPr>
          <p:nvPr/>
        </p:nvSpPr>
        <p:spPr bwMode="auto">
          <a:xfrm>
            <a:off x="4932363" y="5156200"/>
            <a:ext cx="1800225" cy="72072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Penyelesaian</a:t>
            </a:r>
          </a:p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Kerugian Daerah</a:t>
            </a:r>
          </a:p>
        </p:txBody>
      </p:sp>
      <p:sp>
        <p:nvSpPr>
          <p:cNvPr id="25614" name="Oval 14"/>
          <p:cNvSpPr>
            <a:spLocks noChangeArrowheads="1"/>
          </p:cNvSpPr>
          <p:nvPr/>
        </p:nvSpPr>
        <p:spPr bwMode="auto">
          <a:xfrm>
            <a:off x="7019925" y="5157788"/>
            <a:ext cx="1800225" cy="719137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Pengelolaan</a:t>
            </a:r>
          </a:p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Kekayaan &amp; Kewajiban</a:t>
            </a:r>
          </a:p>
        </p:txBody>
      </p:sp>
      <p:sp>
        <p:nvSpPr>
          <p:cNvPr id="25615" name="Oval 15"/>
          <p:cNvSpPr>
            <a:spLocks noChangeArrowheads="1"/>
          </p:cNvSpPr>
          <p:nvPr/>
        </p:nvSpPr>
        <p:spPr bwMode="auto">
          <a:xfrm>
            <a:off x="7380288" y="2924175"/>
            <a:ext cx="1439862" cy="6477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Pengelolaan</a:t>
            </a:r>
          </a:p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BLUD</a:t>
            </a:r>
          </a:p>
        </p:txBody>
      </p:sp>
      <p:sp>
        <p:nvSpPr>
          <p:cNvPr id="25616" name="Oval 16"/>
          <p:cNvSpPr>
            <a:spLocks noChangeArrowheads="1"/>
          </p:cNvSpPr>
          <p:nvPr/>
        </p:nvSpPr>
        <p:spPr bwMode="auto">
          <a:xfrm>
            <a:off x="4787900" y="2924175"/>
            <a:ext cx="2160588" cy="720725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ct val="90000"/>
              </a:lnSpc>
            </a:pPr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Pengendalian defisit</a:t>
            </a:r>
          </a:p>
          <a:p>
            <a:pPr>
              <a:lnSpc>
                <a:spcPct val="90000"/>
              </a:lnSpc>
            </a:pPr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&amp;</a:t>
            </a:r>
          </a:p>
          <a:p>
            <a:pPr>
              <a:lnSpc>
                <a:spcPct val="90000"/>
              </a:lnSpc>
            </a:pPr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Penggunaan Surplus</a:t>
            </a: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6299200" y="3860800"/>
            <a:ext cx="1346200" cy="50323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990000"/>
            </a:prstShdw>
          </a:effectLst>
          <a:extLst>
            <a:ext uri="{91240B29-F687-4F45-9708-019B960494DF}">
              <a14:hiddenLine xmlns=""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Pelaksanaan</a:t>
            </a:r>
          </a:p>
          <a:p>
            <a:r>
              <a:rPr lang="en-US" sz="1200" b="1">
                <a:solidFill>
                  <a:schemeClr val="tx1"/>
                </a:solidFill>
                <a:latin typeface="Arial Narrow" pitchFamily="34" charset="0"/>
              </a:rPr>
              <a:t>APBD</a:t>
            </a:r>
          </a:p>
        </p:txBody>
      </p: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4306888" y="3429000"/>
            <a:ext cx="409575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619" name="AutoShape 19"/>
          <p:cNvSpPr>
            <a:spLocks noChangeArrowheads="1"/>
          </p:cNvSpPr>
          <p:nvPr/>
        </p:nvSpPr>
        <p:spPr bwMode="auto">
          <a:xfrm>
            <a:off x="2122488" y="3375025"/>
            <a:ext cx="287337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620" name="AutoShape 20"/>
          <p:cNvSpPr>
            <a:spLocks noChangeArrowheads="1"/>
          </p:cNvSpPr>
          <p:nvPr/>
        </p:nvSpPr>
        <p:spPr bwMode="auto">
          <a:xfrm>
            <a:off x="3775075" y="4868863"/>
            <a:ext cx="868363" cy="485775"/>
          </a:xfrm>
          <a:prstGeom prst="leftArrow">
            <a:avLst>
              <a:gd name="adj1" fmla="val 50000"/>
              <a:gd name="adj2" fmla="val 44690"/>
            </a:avLst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621" name="AutoShape 21"/>
          <p:cNvSpPr>
            <a:spLocks noChangeArrowheads="1"/>
          </p:cNvSpPr>
          <p:nvPr/>
        </p:nvSpPr>
        <p:spPr bwMode="auto">
          <a:xfrm rot="9228781">
            <a:off x="403225" y="4025900"/>
            <a:ext cx="1052513" cy="1400175"/>
          </a:xfrm>
          <a:prstGeom prst="curvedLeftArrow">
            <a:avLst>
              <a:gd name="adj1" fmla="val 26606"/>
              <a:gd name="adj2" fmla="val 53213"/>
              <a:gd name="adj3" fmla="val 33333"/>
            </a:avLst>
          </a:prstGeom>
          <a:solidFill>
            <a:srgbClr val="FFFF00"/>
          </a:solidFill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5580063" y="3644900"/>
            <a:ext cx="720725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23" name="Line 23"/>
          <p:cNvSpPr>
            <a:spLocks noChangeShapeType="1"/>
          </p:cNvSpPr>
          <p:nvPr/>
        </p:nvSpPr>
        <p:spPr bwMode="auto">
          <a:xfrm flipV="1">
            <a:off x="7667625" y="3573463"/>
            <a:ext cx="649288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24" name="Line 24"/>
          <p:cNvSpPr>
            <a:spLocks noChangeShapeType="1"/>
          </p:cNvSpPr>
          <p:nvPr/>
        </p:nvSpPr>
        <p:spPr bwMode="auto">
          <a:xfrm flipV="1">
            <a:off x="5795963" y="4797425"/>
            <a:ext cx="504825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 flipH="1" flipV="1">
            <a:off x="7667625" y="4868863"/>
            <a:ext cx="576263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8074" name="AutoShape 26"/>
          <p:cNvSpPr>
            <a:spLocks noChangeArrowheads="1"/>
          </p:cNvSpPr>
          <p:nvPr/>
        </p:nvSpPr>
        <p:spPr bwMode="auto">
          <a:xfrm>
            <a:off x="1570038" y="5915025"/>
            <a:ext cx="1057275" cy="609600"/>
          </a:xfrm>
          <a:prstGeom prst="flowChartDocument">
            <a:avLst/>
          </a:prstGeom>
          <a:solidFill>
            <a:schemeClr val="accent1"/>
          </a:solidFill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200" b="1">
                <a:solidFill>
                  <a:schemeClr val="tx1"/>
                </a:solidFill>
                <a:latin typeface="Arial Narrow" pitchFamily="34" charset="0"/>
                <a:cs typeface="+mn-cs"/>
              </a:rPr>
              <a:t>Semesteran</a:t>
            </a:r>
          </a:p>
        </p:txBody>
      </p:sp>
      <p:sp>
        <p:nvSpPr>
          <p:cNvPr id="25627" name="Line 27"/>
          <p:cNvSpPr>
            <a:spLocks noChangeShapeType="1"/>
          </p:cNvSpPr>
          <p:nvPr/>
        </p:nvSpPr>
        <p:spPr bwMode="auto">
          <a:xfrm>
            <a:off x="6948488" y="4365625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8076" name="AutoShape 28"/>
          <p:cNvSpPr>
            <a:spLocks noChangeArrowheads="1"/>
          </p:cNvSpPr>
          <p:nvPr/>
        </p:nvSpPr>
        <p:spPr bwMode="auto">
          <a:xfrm>
            <a:off x="2987675" y="5949950"/>
            <a:ext cx="936625" cy="503238"/>
          </a:xfrm>
          <a:prstGeom prst="flowChartDocument">
            <a:avLst/>
          </a:prstGeom>
          <a:solidFill>
            <a:schemeClr val="accent1"/>
          </a:solidFill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200" b="1">
                <a:solidFill>
                  <a:schemeClr val="tx1"/>
                </a:solidFill>
                <a:latin typeface="Arial Narrow" pitchFamily="34" charset="0"/>
                <a:cs typeface="+mn-cs"/>
              </a:rPr>
              <a:t>Tahunan </a:t>
            </a:r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flipH="1">
            <a:off x="2051050" y="5589588"/>
            <a:ext cx="433388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30" name="Line 30"/>
          <p:cNvSpPr>
            <a:spLocks noChangeShapeType="1"/>
          </p:cNvSpPr>
          <p:nvPr/>
        </p:nvSpPr>
        <p:spPr bwMode="auto">
          <a:xfrm>
            <a:off x="3132138" y="5589588"/>
            <a:ext cx="360362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31" name="Line 31"/>
          <p:cNvSpPr>
            <a:spLocks noChangeShapeType="1"/>
          </p:cNvSpPr>
          <p:nvPr/>
        </p:nvSpPr>
        <p:spPr bwMode="auto">
          <a:xfrm flipH="1">
            <a:off x="1331913" y="2781300"/>
            <a:ext cx="719137" cy="4318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5632" name="Line 32"/>
          <p:cNvSpPr>
            <a:spLocks noChangeShapeType="1"/>
          </p:cNvSpPr>
          <p:nvPr/>
        </p:nvSpPr>
        <p:spPr bwMode="auto">
          <a:xfrm>
            <a:off x="2843213" y="2781300"/>
            <a:ext cx="576262" cy="431800"/>
          </a:xfrm>
          <a:prstGeom prst="line">
            <a:avLst/>
          </a:prstGeom>
          <a:noFill/>
          <a:ln w="28575">
            <a:solidFill>
              <a:srgbClr val="FFFF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cxnSp>
        <p:nvCxnSpPr>
          <p:cNvPr id="25633" name="AutoShape 33"/>
          <p:cNvCxnSpPr>
            <a:cxnSpLocks noChangeShapeType="1"/>
          </p:cNvCxnSpPr>
          <p:nvPr/>
        </p:nvCxnSpPr>
        <p:spPr bwMode="auto">
          <a:xfrm>
            <a:off x="4814888" y="1916113"/>
            <a:ext cx="1549400" cy="808037"/>
          </a:xfrm>
          <a:prstGeom prst="bentConnector3">
            <a:avLst>
              <a:gd name="adj1" fmla="val 98056"/>
            </a:avLst>
          </a:prstGeom>
          <a:noFill/>
          <a:ln w="38100">
            <a:solidFill>
              <a:srgbClr val="FFFF00"/>
            </a:solidFill>
            <a:prstDash val="dashDot"/>
            <a:miter lim="800000"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BEE9FA-55A9-476E-949D-6687B27A1359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900113"/>
            <a:ext cx="8505825" cy="47021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Bantuan Keuangan kepada Kelian Adat/Subak/Urusan sosial adat dan budaya dikoordinasikan/diketahui oleh Kepala Bagian Kesejahteraan Sosial dan Bantuan Keuangan kepada Desa/Kelurahan dikoordinasikan/diketahui oleh Kepala Bagian Pemerintahan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Hibah untuk pelaksanaannya sesuai dengan Permendagri nomor 32 Tahun 2011 dan Permendagri nomor 39 tahun 2012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Tidak Terduga untuk penanggulangan Bencana Alam dan Sosial serta lainnya dikoordinasikan/dilaksanakan oleh Kepala Bagian Keuangan dengan SKPD terkait</a:t>
            </a:r>
            <a:endParaRPr lang="id-ID" sz="2400" dirty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FD807-1E9F-49F8-ABDD-D23D0162759D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406400"/>
            <a:ext cx="8505825" cy="56610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just">
              <a:buFont typeface="Wingdings" pitchFamily="2" charset="2"/>
              <a:buNone/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Langsung yang pada dasarnya adalah pelaksanaan dari Program dan Kegiatan dilaksanakan oleh PPTK dengan memperhatikan hal-hal berikut: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Pegawai dilaksanakan sesuai ketentuan yang berlaku untuk Belanja Honorarium, Upah dan Uang Lembur bagi PNS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dalam kepanitiaan pelaksanaan kegiatan hanya diberikan kepada PNSD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untuk ke Panitia (Pegawai yang menjadi panitia)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Uang Lembur bagi pegawai yang melaksanakan kerja lembur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Permintaan Pembayaran untuk honorarium dan uang lembur dapat dilakukan dengan SPP-LS atau SPP-UP atau SPP-GU dan dibayarkan setelah pekerjaandilaksanakan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7A9D1-85DD-4F82-A567-9219631D63A7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406400"/>
            <a:ext cx="8505825" cy="56610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just">
              <a:buFont typeface="Wingdings" pitchFamily="2" charset="2"/>
              <a:buNone/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BARANG/JASA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Pelaksanaan Belanja Barang/Jasa dilaksanakan sesuai ketentuan yang berlaku dan dilakukan melalui Pejabat Pengadaan Barang/Jasa atau ULP atau Panitia Pengadaan Barang/Jasa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Permintaan pembayaran belanja barang dan jasa dapat dilakukan dengan SPP-LS atau SPP-UP, SPP-GU atau SPP-TU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Perjalanan Dinas dilaksanakan sesuai ketentuan dan disertai laporan bahwa perjalanan dimaksud benar-benar telah dilakukan dengan tujuan dan waktu yang telah ditetapkan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2057E5-B002-4B2A-A7DD-D76196FB80E7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406400"/>
            <a:ext cx="8505825" cy="56610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just">
              <a:buFont typeface="Wingdings" pitchFamily="2" charset="2"/>
              <a:buNone/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MODAL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Pelaksanaan Belanja Modal Tanah dilaksanakan sesuai ketentuan yang berlaku dan dilaksanakan melalui Panitia Pengadaan Tanah 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Pelaksanaan Belanja Modal juga harus sesuai ketentuan yang berlaku dan dilaksanakan melalui Pejabat Pengadaan Barang/Jasa atau ULP/Panitia Pengadaan Barang/Jasa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Permintaan Pembayaran untuk Belanja Modal dilakukan dengan SPP-LS kecuali ditentuakan lain oleh Bupati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JUMLAH UP DAN RAK</a:t>
            </a:r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7EDF7-943C-482E-A1B4-71374A7279FB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481138"/>
            <a:ext cx="8505825" cy="45862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Besarnya UP untuk Belanja Langsung adalah sebesar jumlah belanja perkegiatan setelah dikurangi Belanja Modal dibagi lama bulan dalam pelaksanaan kegiatan sebagaimana yang telah dituangkan dalam Anggaran Kas SKPD masing-masing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Rancangan Anggaran Kas SKPD diatur secara keseluruhan kegiatan adalah sebesar 25% setiap triwulannya dari total belanja langsung SKPD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TUGAS PPTK</a:t>
            </a:r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955D7-8216-41EB-9410-DBD89FDD82B8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233488"/>
            <a:ext cx="8505825" cy="45862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Mengendalikan pelaksanaan kegiatan;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Melaporkan perkembangan pelaksanaan kegiatan; dan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Menyiapkan dokumen anggaran atas beban pengeluaran pelaksanaan kegiatan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Dokumen anggaran mencakup dokumen administrasi kegiatan maupun dokumen administrasi yang terkait dengan persyaratan pembayaran yang ditetapkan sesuai dengan ketentuan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38187"/>
          </a:xfrm>
        </p:spPr>
        <p:txBody>
          <a:bodyPr/>
          <a:lstStyle/>
          <a:p>
            <a:pPr>
              <a:defRPr/>
            </a:pPr>
            <a:r>
              <a:rPr lang="id-ID" sz="3600" dirty="0" smtClean="0"/>
              <a:t>ANGGARAN BELANJA LANGSUNG</a:t>
            </a:r>
            <a:endParaRPr lang="id-ID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7E581-6A1C-4167-8E8A-EAA5316ADB6A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058863"/>
            <a:ext cx="8505825" cy="5080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just">
              <a:buFont typeface="Wingdings" pitchFamily="2" charset="2"/>
              <a:buNone/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A. BELANJA PEGAWAI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Panitia Pelaksana Kegiatan hanya diberikan kepada kepanitiaan dalam pelaksanaan kegiatan yang melibatkan SKPD/Instansi/Lembaga diluar SKPD yang bersangkutan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untuk PPK, Pembantu PPK, Bendahara, Pembantu Bendahara, Pejabat Pembuat Komitmen&lt; Pejabat Pengadaan Barang/Jasa, Panitia Pemeriksaan Barang/Jasa dan Pejabat Pemeriksaan Barang/Jasa dibebankan pada kegiatan Penyediaan Jasa Administrasi Keuangan pada masing-masing rekening belanja yang bersangkutan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585624-CB25-4431-8457-16D517746935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682625"/>
            <a:ext cx="8505825" cy="53546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Panitia Pengadaan Barang/Jasa dibebankan pada kegiatan yang bersangkutan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Petugas Teknis hanya dapat diberikan jika melaksanakan kegiatan diluar SKPD yang bersangkuran atau tidak ada kaitannya dengan tugas rutinnya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Honorarium Pegawai Tidak Tetap (Tenaga Harian, Tenaga Haraian Lepas dan Tenaga Honor Bulanan) dibebankan pada Kegiatan yang pelaksanaannya selama 12 bulan dan disesuaikan dengan beban kerja</a:t>
            </a:r>
          </a:p>
          <a:p>
            <a:pPr algn="just">
              <a:defRPr/>
            </a:pPr>
            <a:r>
              <a:rPr lang="id-ID" sz="2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Belanja pegawai lainnya disesuaikan dengan kebutuhan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endParaRPr lang="id-ID" sz="2400" dirty="0" smtClean="0">
              <a:solidFill>
                <a:schemeClr val="accent2">
                  <a:lumMod val="60000"/>
                  <a:lumOff val="4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Belanja Barang dan Jasa</a:t>
            </a:r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11E7E-90AB-41B3-932A-91600E0B17EA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22288" y="1292225"/>
            <a:ext cx="8229600" cy="542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Belanja pemeliharaan rutin/ringan untuk alat, perlengkapan kantyor dan kendaraan dinas dapat dibiayai dari kegiatan yang bersangkutan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Belanja pemeliharaan/rehabilitasi sedang/berat untuk sarana dan prasarana aparatur dibebankan pada program peningkatan sarana dan prasarana aparatur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Belanja Perjalanan Dinas pada kegiatan dapat diberikan jika ada keterkaitan dalam pelaksanaan kegiatan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Belanja barang dan jasa lainnya disesuaikan dengan kebutuhan</a:t>
            </a:r>
          </a:p>
          <a:p>
            <a:pPr marL="571500" indent="-571500" algn="just">
              <a:buFont typeface="Arial" charset="0"/>
              <a:buChar char="•"/>
              <a:defRPr/>
            </a:pP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Belanja Modal</a:t>
            </a:r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369CD-6614-46F0-9896-D95CEC86C023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22288" y="1292225"/>
            <a:ext cx="8229600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Pengadaan alat dan perlengkapan kantor tidak diperbolehkan diadakan di setiap kegiatan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Pengadaan alat dan perlengkapan kantor diadakan melalui kegiatan penyediaan/pengadaan alat dan perlengkapan kantor pada program penyediaan administrasi perkantoran dan program peningkatan sarana dan prasarana aparatur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2800" dirty="0" smtClean="0"/>
              <a:t>Belanja modal lainnya disesuaikan dengan kebutuhan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30" name="Rectangle 10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smtClean="0">
                <a:solidFill>
                  <a:srgbClr val="FFFF00"/>
                </a:solidFill>
              </a:rPr>
              <a:t>Penetapan</a:t>
            </a:r>
            <a:br>
              <a:rPr lang="en-US" sz="3600" smtClean="0">
                <a:solidFill>
                  <a:srgbClr val="FFFF00"/>
                </a:solidFill>
              </a:rPr>
            </a:br>
            <a:r>
              <a:rPr lang="en-US" sz="3600" smtClean="0">
                <a:solidFill>
                  <a:srgbClr val="FFFF00"/>
                </a:solidFill>
              </a:rPr>
              <a:t>Kekuasan Pengelolaan Keuangan Daerah</a:t>
            </a:r>
          </a:p>
        </p:txBody>
      </p:sp>
      <p:graphicFrame>
        <p:nvGraphicFramePr>
          <p:cNvPr id="261122" name="Group 2"/>
          <p:cNvGraphicFramePr>
            <a:graphicFrameLocks noGrp="1"/>
          </p:cNvGraphicFramePr>
          <p:nvPr>
            <p:ph type="tbl" idx="1"/>
          </p:nvPr>
        </p:nvGraphicFramePr>
        <p:xfrm>
          <a:off x="701675" y="1844675"/>
          <a:ext cx="7837488" cy="4311650"/>
        </p:xfrm>
        <a:graphic>
          <a:graphicData uri="http://schemas.openxmlformats.org/drawingml/2006/table">
            <a:tbl>
              <a:tblPr/>
              <a:tblGrid>
                <a:gridCol w="7837488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GUBERNUR / BUPATI / WALIKOTA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FF">
                        <a:alpha val="50000"/>
                      </a:srgbClr>
                    </a:solidFill>
                  </a:tcPr>
                </a:tc>
              </a:tr>
              <a:tr h="35194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Mendesentralisasikan pelaksanaan kekuasan pengelolaan keuangan daerah kepada: </a:t>
                      </a:r>
                    </a:p>
                    <a:p>
                      <a:pPr marL="463550" marR="0" lvl="1" indent="-344488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AutoNum type="alphaL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Kepala 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Satuan Kerja Pengelola Keuangan Daerah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 selaku pejabat pengelola keuangan daerah.</a:t>
                      </a:r>
                    </a:p>
                    <a:p>
                      <a:pPr marL="463550" marR="0" lvl="1" indent="-344488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AutoNum type="alphaL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Kepala </a:t>
                      </a: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Satuan Kerja Perangkat Daerah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 selaku pejabat pengguna anggaran/pengguna barang daerah.</a:t>
                      </a:r>
                    </a:p>
                    <a:p>
                      <a:pPr marL="463550" marR="0" lvl="1" indent="-344488" algn="just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AutoNum type="alphaLcPeriod"/>
                        <a:tabLst/>
                      </a:pPr>
                      <a:r>
                        <a:rPr kumimoji="0" lang="en-US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Sekretaris Daerah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Narrow" pitchFamily="34" charset="0"/>
                        </a:rPr>
                        <a:t> selaku koordinator pengelola keuda.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d-ID" dirty="0" smtClean="0"/>
              <a:t>Untuk Diperhatikan</a:t>
            </a:r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812CBA-5CE9-4954-BD7B-32F16A89B948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22288" y="1292225"/>
            <a:ext cx="8229600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571500" indent="-571500" algn="just">
              <a:buFont typeface="Arial" charset="0"/>
              <a:buChar char="•"/>
              <a:defRPr/>
            </a:pPr>
            <a:r>
              <a:rPr lang="id-ID" sz="3200" dirty="0" smtClean="0"/>
              <a:t>Belanja yang dituangkan dalam DPA harus sesuai dengan kode rekening berkenan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3200" dirty="0" smtClean="0"/>
              <a:t>Jika tidak sesuai dengan rekening berkenan, maka perlu diadakan perubahan/penyesuaian.</a:t>
            </a:r>
          </a:p>
          <a:p>
            <a:pPr marL="571500" indent="-571500" algn="just">
              <a:buFont typeface="Arial" charset="0"/>
              <a:buChar char="•"/>
              <a:defRPr/>
            </a:pPr>
            <a:r>
              <a:rPr lang="id-ID" sz="3200" dirty="0" smtClean="0"/>
              <a:t>Jika perubahan APBD telah ditetapkan, maka realisasi belanja tersebut tidak dapat dilakukan.</a:t>
            </a:r>
          </a:p>
          <a:p>
            <a:pPr marL="571500" indent="-571500" algn="just">
              <a:buFont typeface="Arial" charset="0"/>
              <a:buChar char="•"/>
              <a:defRPr/>
            </a:pP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2D4B97-7547-4A13-A08A-51BD023BC24F}" type="slidenum">
              <a:rPr lang="en-US"/>
              <a:pPr>
                <a:defRPr/>
              </a:pPr>
              <a:t>61</a:t>
            </a:fld>
            <a:endParaRPr lang="en-US"/>
          </a:p>
        </p:txBody>
      </p:sp>
      <p:sp>
        <p:nvSpPr>
          <p:cNvPr id="211970" name="Oval 2"/>
          <p:cNvSpPr>
            <a:spLocks noChangeArrowheads="1"/>
          </p:cNvSpPr>
          <p:nvPr/>
        </p:nvSpPr>
        <p:spPr bwMode="auto">
          <a:xfrm>
            <a:off x="757238" y="4572000"/>
            <a:ext cx="2362200" cy="990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BENDAHARA</a:t>
            </a:r>
          </a:p>
          <a:p>
            <a:pPr eaLnBrk="0" hangingPunct="0">
              <a:defRPr/>
            </a:pPr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PENGELUARAN</a:t>
            </a:r>
          </a:p>
        </p:txBody>
      </p:sp>
      <p:sp>
        <p:nvSpPr>
          <p:cNvPr id="82948" name="AutoShape 3"/>
          <p:cNvSpPr>
            <a:spLocks noChangeArrowheads="1"/>
          </p:cNvSpPr>
          <p:nvPr/>
        </p:nvSpPr>
        <p:spPr bwMode="auto">
          <a:xfrm>
            <a:off x="609600" y="3048000"/>
            <a:ext cx="2890838" cy="8382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>
            <a:noFill/>
          </a:ln>
          <a:effectLst>
            <a:prstShdw prst="shdw17" dist="17961" dir="2700000">
              <a:srgbClr val="99993D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  <a:latin typeface="Tahoma" pitchFamily="34" charset="0"/>
              </a:rPr>
              <a:t>PPK-SKPD</a:t>
            </a:r>
          </a:p>
        </p:txBody>
      </p:sp>
      <p:sp>
        <p:nvSpPr>
          <p:cNvPr id="82949" name="Line 4"/>
          <p:cNvSpPr>
            <a:spLocks noChangeShapeType="1"/>
          </p:cNvSpPr>
          <p:nvPr/>
        </p:nvSpPr>
        <p:spPr bwMode="auto">
          <a:xfrm flipV="1">
            <a:off x="1952625" y="3886200"/>
            <a:ext cx="0" cy="685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82950" name="AutoShape 5"/>
          <p:cNvSpPr>
            <a:spLocks noChangeArrowheads="1"/>
          </p:cNvSpPr>
          <p:nvPr/>
        </p:nvSpPr>
        <p:spPr bwMode="auto">
          <a:xfrm>
            <a:off x="609600" y="1828800"/>
            <a:ext cx="2890838" cy="838200"/>
          </a:xfrm>
          <a:prstGeom prst="roundRect">
            <a:avLst>
              <a:gd name="adj" fmla="val 16667"/>
            </a:avLst>
          </a:prstGeom>
          <a:solidFill>
            <a:srgbClr val="66CCFF"/>
          </a:solidFill>
          <a:ln>
            <a:noFill/>
          </a:ln>
          <a:effectLst>
            <a:prstShdw prst="shdw17" dist="17961" dir="2700000">
              <a:srgbClr val="3D7A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PEJABAT PENGGUNA</a:t>
            </a:r>
          </a:p>
          <a:p>
            <a:pPr eaLnBrk="0" hangingPunct="0"/>
            <a:r>
              <a:rPr lang="en-US" sz="1400" b="1">
                <a:solidFill>
                  <a:srgbClr val="000000"/>
                </a:solidFill>
                <a:latin typeface="Tahoma" pitchFamily="34" charset="0"/>
              </a:rPr>
              <a:t>ANGGARAN/KUASA</a:t>
            </a:r>
          </a:p>
        </p:txBody>
      </p:sp>
      <p:sp>
        <p:nvSpPr>
          <p:cNvPr id="211974" name="Text Box 6"/>
          <p:cNvSpPr txBox="1">
            <a:spLocks noChangeArrowheads="1"/>
          </p:cNvSpPr>
          <p:nvPr/>
        </p:nvSpPr>
        <p:spPr bwMode="auto">
          <a:xfrm>
            <a:off x="2022475" y="4114800"/>
            <a:ext cx="2109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SPP-UP/GU/TU</a:t>
            </a:r>
          </a:p>
        </p:txBody>
      </p:sp>
      <p:sp>
        <p:nvSpPr>
          <p:cNvPr id="82952" name="AutoShape 7"/>
          <p:cNvSpPr>
            <a:spLocks noChangeArrowheads="1"/>
          </p:cNvSpPr>
          <p:nvPr/>
        </p:nvSpPr>
        <p:spPr bwMode="auto">
          <a:xfrm>
            <a:off x="6553200" y="1600200"/>
            <a:ext cx="1981200" cy="1524000"/>
          </a:xfrm>
          <a:prstGeom prst="cube">
            <a:avLst>
              <a:gd name="adj" fmla="val 25000"/>
            </a:avLst>
          </a:prstGeom>
          <a:solidFill>
            <a:srgbClr val="CC99FF"/>
          </a:solidFill>
          <a:ln>
            <a:noFill/>
          </a:ln>
          <a:effectLst>
            <a:prstShdw prst="shdw17" dist="17961" dir="2700000">
              <a:srgbClr val="7A5C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2400" b="1">
                <a:solidFill>
                  <a:srgbClr val="FF0000"/>
                </a:solidFill>
                <a:latin typeface="Tahoma" pitchFamily="34" charset="0"/>
              </a:rPr>
              <a:t>KUASA</a:t>
            </a:r>
          </a:p>
          <a:p>
            <a:pPr eaLnBrk="0" hangingPunct="0"/>
            <a:r>
              <a:rPr lang="en-US" sz="2400" b="1">
                <a:solidFill>
                  <a:srgbClr val="FF0000"/>
                </a:solidFill>
                <a:latin typeface="Tahoma" pitchFamily="34" charset="0"/>
              </a:rPr>
              <a:t>BUD</a:t>
            </a:r>
          </a:p>
        </p:txBody>
      </p:sp>
      <p:sp>
        <p:nvSpPr>
          <p:cNvPr id="82953" name="Line 8"/>
          <p:cNvSpPr>
            <a:spLocks noChangeShapeType="1"/>
          </p:cNvSpPr>
          <p:nvPr/>
        </p:nvSpPr>
        <p:spPr bwMode="auto">
          <a:xfrm>
            <a:off x="3500438" y="2209800"/>
            <a:ext cx="2976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4572000" y="1766888"/>
            <a:ext cx="17700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SPM-UP/GU/TU</a:t>
            </a:r>
          </a:p>
        </p:txBody>
      </p:sp>
      <p:sp>
        <p:nvSpPr>
          <p:cNvPr id="82955" name="AutoShape 10"/>
          <p:cNvSpPr>
            <a:spLocks noChangeArrowheads="1"/>
          </p:cNvSpPr>
          <p:nvPr/>
        </p:nvSpPr>
        <p:spPr bwMode="auto">
          <a:xfrm>
            <a:off x="6454775" y="4572000"/>
            <a:ext cx="1828800" cy="990600"/>
          </a:xfrm>
          <a:prstGeom prst="bevel">
            <a:avLst>
              <a:gd name="adj" fmla="val 12500"/>
            </a:avLst>
          </a:prstGeom>
          <a:solidFill>
            <a:srgbClr val="DD4E07"/>
          </a:solidFill>
          <a:ln>
            <a:noFill/>
          </a:ln>
          <a:effectLst>
            <a:prstShdw prst="shdw17" dist="17961" dir="2700000">
              <a:srgbClr val="852F04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2400" b="1">
                <a:solidFill>
                  <a:srgbClr val="FFFF00"/>
                </a:solidFill>
                <a:latin typeface="Tahoma" pitchFamily="34" charset="0"/>
              </a:rPr>
              <a:t>BANK</a:t>
            </a:r>
          </a:p>
        </p:txBody>
      </p:sp>
      <p:sp>
        <p:nvSpPr>
          <p:cNvPr id="82956" name="Line 11"/>
          <p:cNvSpPr>
            <a:spLocks noChangeShapeType="1"/>
          </p:cNvSpPr>
          <p:nvPr/>
        </p:nvSpPr>
        <p:spPr bwMode="auto">
          <a:xfrm flipH="1">
            <a:off x="7369175" y="3124200"/>
            <a:ext cx="22225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82957" name="Line 12"/>
          <p:cNvSpPr>
            <a:spLocks noChangeShapeType="1"/>
          </p:cNvSpPr>
          <p:nvPr/>
        </p:nvSpPr>
        <p:spPr bwMode="auto">
          <a:xfrm flipH="1">
            <a:off x="3197225" y="5029200"/>
            <a:ext cx="3235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82958" name="Line 13"/>
          <p:cNvSpPr>
            <a:spLocks noChangeShapeType="1"/>
          </p:cNvSpPr>
          <p:nvPr/>
        </p:nvSpPr>
        <p:spPr bwMode="auto">
          <a:xfrm flipV="1">
            <a:off x="1952625" y="26670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6594475" y="3505200"/>
            <a:ext cx="698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>
              <a:defRPr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SP2D</a:t>
            </a:r>
          </a:p>
        </p:txBody>
      </p:sp>
      <p:sp>
        <p:nvSpPr>
          <p:cNvPr id="211983" name="Text Box 15"/>
          <p:cNvSpPr txBox="1">
            <a:spLocks noChangeArrowheads="1"/>
          </p:cNvSpPr>
          <p:nvPr/>
        </p:nvSpPr>
        <p:spPr bwMode="auto">
          <a:xfrm>
            <a:off x="4273550" y="4572000"/>
            <a:ext cx="1196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en-US" sz="1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bertus" pitchFamily="34" charset="0"/>
              </a:rPr>
              <a:t>UANG</a:t>
            </a:r>
          </a:p>
        </p:txBody>
      </p:sp>
      <p:sp>
        <p:nvSpPr>
          <p:cNvPr id="211984" name="Rectangle 16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39175" cy="685800"/>
          </a:xfrm>
          <a:effectLst>
            <a:outerShdw dist="35921" dir="2700000" algn="ctr" rotWithShape="0">
              <a:srgbClr val="020202"/>
            </a:outerShdw>
          </a:effectLst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Ctr="0"/>
          <a:lstStyle/>
          <a:p>
            <a:pPr eaLnBrk="1" hangingPunct="1">
              <a:defRPr/>
            </a:pPr>
            <a:r>
              <a:rPr lang="en-US" sz="3600" b="1" smtClean="0">
                <a:solidFill>
                  <a:srgbClr val="FFFF00"/>
                </a:solidFill>
                <a:latin typeface="Albertus Extra Bold" pitchFamily="32" charset="0"/>
              </a:rPr>
              <a:t>Proses Pencairan &amp; Pembayaran UP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1E5E0-84F5-44E8-A5C0-3C023134F35B}" type="slidenum">
              <a:rPr lang="en-US"/>
              <a:pPr>
                <a:defRPr/>
              </a:pPr>
              <a:t>62</a:t>
            </a:fld>
            <a:endParaRPr lang="en-US"/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260350"/>
            <a:ext cx="8042275" cy="719138"/>
          </a:xfr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sv-SE" sz="4000" smtClean="0">
                <a:solidFill>
                  <a:srgbClr val="FFFF00"/>
                </a:solidFill>
              </a:rPr>
              <a:t>Penatausahaan Keuda</a:t>
            </a:r>
            <a:endParaRPr lang="en-US" sz="4000" smtClean="0">
              <a:solidFill>
                <a:srgbClr val="FFFF00"/>
              </a:solidFill>
            </a:endParaRPr>
          </a:p>
        </p:txBody>
      </p:sp>
      <p:sp>
        <p:nvSpPr>
          <p:cNvPr id="242691" name="Rectangle 3"/>
          <p:cNvSpPr>
            <a:spLocks noChangeArrowheads="1"/>
          </p:cNvSpPr>
          <p:nvPr/>
        </p:nvSpPr>
        <p:spPr bwMode="auto">
          <a:xfrm>
            <a:off x="519113" y="1268413"/>
            <a:ext cx="8240712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Wingdings" pitchFamily="2" charset="2"/>
              <a:buAutoNum type="arabicPeriod"/>
              <a:tabLst>
                <a:tab pos="1030288" algn="l"/>
              </a:tabLst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Penatausahaan pada SKPD :</a:t>
            </a:r>
          </a:p>
          <a:p>
            <a:pPr marL="1157288" lvl="1" indent="-533400" algn="just">
              <a:lnSpc>
                <a:spcPct val="90000"/>
              </a:lnSpc>
              <a:spcBef>
                <a:spcPct val="45000"/>
              </a:spcBef>
              <a:buClr>
                <a:schemeClr val="folHlink"/>
              </a:buClr>
              <a:tabLst>
                <a:tab pos="1030288" algn="l"/>
              </a:tabLst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a.</a:t>
            </a:r>
            <a:r>
              <a:rPr lang="en-US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   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Penatausahaan Bendahara Penerimaan </a:t>
            </a:r>
          </a:p>
          <a:p>
            <a:pPr marL="1157288" lvl="1" indent="-533400" algn="just">
              <a:lnSpc>
                <a:spcPct val="90000"/>
              </a:lnSpc>
              <a:spcBef>
                <a:spcPct val="45000"/>
              </a:spcBef>
              <a:buClr>
                <a:schemeClr val="folHlink"/>
              </a:buClr>
              <a:tabLst>
                <a:tab pos="1030288" algn="l"/>
              </a:tabLst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b.   Prosedur Penatausahaan Bendahara Pengeluaran:</a:t>
            </a:r>
          </a:p>
          <a:p>
            <a:pPr marL="1728788" lvl="2" indent="-457200" algn="l">
              <a:lnSpc>
                <a:spcPct val="90000"/>
              </a:lnSpc>
              <a:spcBef>
                <a:spcPct val="45000"/>
              </a:spcBef>
              <a:buClr>
                <a:srgbClr val="FFFF00"/>
              </a:buClr>
              <a:buFont typeface="Wingdings" pitchFamily="2" charset="2"/>
              <a:buAutoNum type="arabicParenR"/>
              <a:tabLst>
                <a:tab pos="1030288" algn="l"/>
              </a:tabLst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Mekanisme Uang Persediaan/Ganti Uang/Tambahan Uang (UP/GU/TU)</a:t>
            </a:r>
          </a:p>
          <a:p>
            <a:pPr marL="1728788" lvl="2" indent="-457200" algn="l">
              <a:lnSpc>
                <a:spcPct val="90000"/>
              </a:lnSpc>
              <a:spcBef>
                <a:spcPct val="45000"/>
              </a:spcBef>
              <a:buClr>
                <a:srgbClr val="FFFF00"/>
              </a:buClr>
              <a:buFont typeface="Wingdings" pitchFamily="2" charset="2"/>
              <a:buAutoNum type="arabicParenR"/>
              <a:tabLst>
                <a:tab pos="1030288" algn="l"/>
              </a:tabLst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Mekanisme Pembebanan Langsung (LS)</a:t>
            </a:r>
          </a:p>
          <a:p>
            <a:pPr marL="1157288" lvl="1" indent="-533400" algn="just">
              <a:lnSpc>
                <a:spcPct val="90000"/>
              </a:lnSpc>
              <a:spcBef>
                <a:spcPct val="15000"/>
              </a:spcBef>
              <a:buClr>
                <a:schemeClr val="folHlink"/>
              </a:buClr>
              <a:tabLst>
                <a:tab pos="1030288" algn="l"/>
              </a:tabLst>
              <a:defRPr/>
            </a:pPr>
            <a:endParaRPr lang="en-US" sz="20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  <a:p>
            <a:pPr marL="609600" indent="-609600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Wingdings" pitchFamily="2" charset="2"/>
              <a:buAutoNum type="arabicPeriod"/>
              <a:tabLst>
                <a:tab pos="1030288" algn="l"/>
              </a:tabLst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Penatausahaan pada SKPKD :</a:t>
            </a:r>
          </a:p>
          <a:p>
            <a:pPr marL="1157288" lvl="1" indent="-533400" algn="just">
              <a:lnSpc>
                <a:spcPct val="90000"/>
              </a:lnSpc>
              <a:spcBef>
                <a:spcPct val="45000"/>
              </a:spcBef>
              <a:buClr>
                <a:srgbClr val="FFFF00"/>
              </a:buClr>
              <a:buFontTx/>
              <a:buAutoNum type="alphaLcPeriod"/>
              <a:tabLst>
                <a:tab pos="1030288" algn="l"/>
              </a:tabLst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Penatausaan Penerimaan Kas</a:t>
            </a:r>
          </a:p>
          <a:p>
            <a:pPr marL="1157288" lvl="1" indent="-533400" algn="just">
              <a:lnSpc>
                <a:spcPct val="90000"/>
              </a:lnSpc>
              <a:spcBef>
                <a:spcPct val="45000"/>
              </a:spcBef>
              <a:buClr>
                <a:srgbClr val="FFFF00"/>
              </a:buClr>
              <a:buFontTx/>
              <a:buAutoNum type="alphaLcPeriod"/>
              <a:tabLst>
                <a:tab pos="1030288" algn="l"/>
              </a:tabLst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Penatausahaan Pengeluaran Kas</a:t>
            </a:r>
          </a:p>
          <a:p>
            <a:pPr marL="1728788" lvl="2" indent="-457200" algn="l">
              <a:lnSpc>
                <a:spcPct val="90000"/>
              </a:lnSpc>
              <a:spcBef>
                <a:spcPct val="45000"/>
              </a:spcBef>
              <a:buClr>
                <a:srgbClr val="FFFF00"/>
              </a:buClr>
              <a:buFont typeface="Wingdings" pitchFamily="2" charset="2"/>
              <a:buAutoNum type="arabicParenR"/>
              <a:tabLst>
                <a:tab pos="1030288" algn="l"/>
              </a:tabLst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Mekanisme Uang Persediaan/Ganti Uang/Tambahan Uang (UP/GU/TU)</a:t>
            </a:r>
          </a:p>
          <a:p>
            <a:pPr marL="1728788" lvl="2" indent="-457200" algn="l">
              <a:lnSpc>
                <a:spcPct val="90000"/>
              </a:lnSpc>
              <a:spcBef>
                <a:spcPct val="45000"/>
              </a:spcBef>
              <a:buClr>
                <a:srgbClr val="FFFF00"/>
              </a:buClr>
              <a:buFont typeface="Wingdings" pitchFamily="2" charset="2"/>
              <a:buAutoNum type="arabicParenR"/>
              <a:tabLst>
                <a:tab pos="1030288" algn="l"/>
              </a:tabLst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Mekanisme Pembebanan Langsung (LS)</a:t>
            </a:r>
            <a:endParaRPr lang="en-US" sz="18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62D70-DD86-4599-8166-110A51BCA56F}" type="slidenum">
              <a:rPr lang="en-US"/>
              <a:pPr>
                <a:defRPr/>
              </a:pPr>
              <a:t>63</a:t>
            </a:fld>
            <a:endParaRPr lang="en-US"/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613" y="188913"/>
            <a:ext cx="8243887" cy="792162"/>
          </a:xfr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sv-SE" sz="3600" smtClean="0">
                <a:solidFill>
                  <a:srgbClr val="FFFF00"/>
                </a:solidFill>
              </a:rPr>
              <a:t>   Sistem Akuntansi Pemerintahan Daerah</a:t>
            </a:r>
            <a:endParaRPr lang="en-US" sz="3600" smtClean="0">
              <a:solidFill>
                <a:srgbClr val="FFFF00"/>
              </a:solidFill>
            </a:endParaRPr>
          </a:p>
        </p:txBody>
      </p:sp>
      <p:sp>
        <p:nvSpPr>
          <p:cNvPr id="243715" name="Rectangle 3"/>
          <p:cNvSpPr>
            <a:spLocks noChangeArrowheads="1"/>
          </p:cNvSpPr>
          <p:nvPr/>
        </p:nvSpPr>
        <p:spPr bwMode="auto">
          <a:xfrm>
            <a:off x="1049338" y="1403350"/>
            <a:ext cx="70389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Sistem Akuntansi pada SKPD: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Penerimaan Kas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Pengeluaran Kas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Aset Tetap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Selain Kas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Blip>
                <a:blip r:embed="rId2"/>
              </a:buBlip>
              <a:defRPr/>
            </a:pPr>
            <a:endParaRPr lang="en-US" sz="24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  <a:p>
            <a:pPr marL="609600" indent="-609600" algn="just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Sistem Akuntansi pada SKPKD: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Penerimaan Kas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Pengeluaran Kas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Aset Tetap</a:t>
            </a:r>
          </a:p>
          <a:p>
            <a:pPr marL="1257300" lvl="1" indent="-633413" algn="just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FontTx/>
              <a:buAutoNum type="alphaLcPeriod"/>
              <a:defRPr/>
            </a:pP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Prosedur Akuntansi Selain Kas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70C244-DF43-43BD-9212-73B1515133F7}" type="slidenum">
              <a:rPr lang="en-US"/>
              <a:pPr>
                <a:defRPr/>
              </a:pPr>
              <a:t>64</a:t>
            </a:fld>
            <a:endParaRPr lang="en-US"/>
          </a:p>
        </p:txBody>
      </p:sp>
      <p:sp>
        <p:nvSpPr>
          <p:cNvPr id="86019" name="Oval 2"/>
          <p:cNvSpPr>
            <a:spLocks noChangeArrowheads="1"/>
          </p:cNvSpPr>
          <p:nvPr/>
        </p:nvSpPr>
        <p:spPr bwMode="auto">
          <a:xfrm>
            <a:off x="4953000" y="5867400"/>
            <a:ext cx="2344738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2667000" cy="7620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800" smtClean="0">
                <a:solidFill>
                  <a:srgbClr val="FFFF00"/>
                </a:solidFill>
                <a:latin typeface="Antique Olive" pitchFamily="34" charset="0"/>
              </a:rPr>
              <a:t>Dokumen </a:t>
            </a:r>
            <a:endParaRPr lang="en-US" sz="2800" i="1" smtClean="0">
              <a:solidFill>
                <a:srgbClr val="FFFF00"/>
              </a:solidFill>
              <a:latin typeface="Antique Olive" pitchFamily="34" charset="0"/>
            </a:endParaRPr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title"/>
          </p:nvPr>
        </p:nvSpPr>
        <p:spPr>
          <a:xfrm>
            <a:off x="715963" y="201613"/>
            <a:ext cx="7847012" cy="490537"/>
          </a:xfr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rgbClr val="FFFF00"/>
                </a:solidFill>
              </a:rPr>
              <a:t>Proses Akuntansi Pokok</a:t>
            </a:r>
          </a:p>
        </p:txBody>
      </p:sp>
      <p:sp>
        <p:nvSpPr>
          <p:cNvPr id="86022" name="Rectangle 5"/>
          <p:cNvSpPr>
            <a:spLocks noChangeArrowheads="1"/>
          </p:cNvSpPr>
          <p:nvPr/>
        </p:nvSpPr>
        <p:spPr bwMode="auto">
          <a:xfrm>
            <a:off x="3352800" y="1066800"/>
            <a:ext cx="2667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2800">
                <a:solidFill>
                  <a:srgbClr val="FFFF00"/>
                </a:solidFill>
                <a:latin typeface="Antique Olive" pitchFamily="34" charset="0"/>
              </a:rPr>
              <a:t>Catatan </a:t>
            </a:r>
            <a:endParaRPr lang="en-US" sz="2800" i="1">
              <a:solidFill>
                <a:srgbClr val="FFFF00"/>
              </a:solidFill>
              <a:latin typeface="Antique Olive" pitchFamily="34" charset="0"/>
            </a:endParaRPr>
          </a:p>
        </p:txBody>
      </p:sp>
      <p:sp>
        <p:nvSpPr>
          <p:cNvPr id="86023" name="Rectangle 6"/>
          <p:cNvSpPr>
            <a:spLocks noChangeArrowheads="1"/>
          </p:cNvSpPr>
          <p:nvPr/>
        </p:nvSpPr>
        <p:spPr bwMode="auto">
          <a:xfrm flipH="1">
            <a:off x="6629400" y="1066800"/>
            <a:ext cx="2819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2800">
                <a:solidFill>
                  <a:srgbClr val="FFFF00"/>
                </a:solidFill>
                <a:latin typeface="Antique Olive" pitchFamily="34" charset="0"/>
              </a:rPr>
              <a:t>Laporan </a:t>
            </a:r>
            <a:endParaRPr lang="en-US" sz="2800" i="1">
              <a:solidFill>
                <a:srgbClr val="FFFF00"/>
              </a:solidFill>
              <a:latin typeface="Antique Olive" pitchFamily="34" charset="0"/>
            </a:endParaRPr>
          </a:p>
        </p:txBody>
      </p:sp>
      <p:sp>
        <p:nvSpPr>
          <p:cNvPr id="86024" name="Rectangle 7"/>
          <p:cNvSpPr>
            <a:spLocks noChangeArrowheads="1"/>
          </p:cNvSpPr>
          <p:nvPr/>
        </p:nvSpPr>
        <p:spPr bwMode="auto">
          <a:xfrm>
            <a:off x="6705600" y="3048000"/>
            <a:ext cx="838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400" b="1">
                <a:solidFill>
                  <a:srgbClr val="FFFF00"/>
                </a:solidFill>
                <a:latin typeface="Antique Olive" pitchFamily="34" charset="0"/>
              </a:rPr>
              <a:t>Kertas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400" b="1">
                <a:solidFill>
                  <a:srgbClr val="FFFF00"/>
                </a:solidFill>
                <a:latin typeface="Antique Olive" pitchFamily="34" charset="0"/>
              </a:rPr>
              <a:t>Kerja</a:t>
            </a:r>
            <a:r>
              <a:rPr lang="en-US" sz="1400">
                <a:solidFill>
                  <a:srgbClr val="00FFFF"/>
                </a:solidFill>
                <a:latin typeface="Antique Olive" pitchFamily="34" charset="0"/>
              </a:rPr>
              <a:t>   </a:t>
            </a:r>
            <a:endParaRPr lang="en-US" sz="1400" i="1">
              <a:solidFill>
                <a:srgbClr val="00FFFF"/>
              </a:solidFill>
              <a:latin typeface="Antique Olive" pitchFamily="34" charset="0"/>
            </a:endParaRPr>
          </a:p>
        </p:txBody>
      </p:sp>
      <p:sp>
        <p:nvSpPr>
          <p:cNvPr id="86025" name="Line 8"/>
          <p:cNvSpPr>
            <a:spLocks noChangeShapeType="1"/>
          </p:cNvSpPr>
          <p:nvPr/>
        </p:nvSpPr>
        <p:spPr bwMode="auto">
          <a:xfrm>
            <a:off x="1524000" y="2286000"/>
            <a:ext cx="1295400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26" name="Line 9"/>
          <p:cNvSpPr>
            <a:spLocks noChangeShapeType="1"/>
          </p:cNvSpPr>
          <p:nvPr/>
        </p:nvSpPr>
        <p:spPr bwMode="auto">
          <a:xfrm>
            <a:off x="838200" y="3505200"/>
            <a:ext cx="3733800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27" name="Line 10"/>
          <p:cNvSpPr>
            <a:spLocks noChangeShapeType="1"/>
          </p:cNvSpPr>
          <p:nvPr/>
        </p:nvSpPr>
        <p:spPr bwMode="auto">
          <a:xfrm>
            <a:off x="4114800" y="2362200"/>
            <a:ext cx="533400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28" name="Line 11"/>
          <p:cNvSpPr>
            <a:spLocks noChangeShapeType="1"/>
          </p:cNvSpPr>
          <p:nvPr/>
        </p:nvSpPr>
        <p:spPr bwMode="auto">
          <a:xfrm flipV="1">
            <a:off x="5943600" y="2362200"/>
            <a:ext cx="1524000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29" name="Line 12"/>
          <p:cNvSpPr>
            <a:spLocks noChangeShapeType="1"/>
          </p:cNvSpPr>
          <p:nvPr/>
        </p:nvSpPr>
        <p:spPr bwMode="auto">
          <a:xfrm>
            <a:off x="5943600" y="2514600"/>
            <a:ext cx="381000" cy="0"/>
          </a:xfrm>
          <a:prstGeom prst="line">
            <a:avLst/>
          </a:prstGeom>
          <a:noFill/>
          <a:ln w="28575">
            <a:solidFill>
              <a:schemeClr val="tx2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0" name="Line 13"/>
          <p:cNvSpPr>
            <a:spLocks noChangeShapeType="1"/>
          </p:cNvSpPr>
          <p:nvPr/>
        </p:nvSpPr>
        <p:spPr bwMode="auto">
          <a:xfrm>
            <a:off x="838200" y="274320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1" name="Rectangle 14"/>
          <p:cNvSpPr>
            <a:spLocks noChangeArrowheads="1"/>
          </p:cNvSpPr>
          <p:nvPr/>
        </p:nvSpPr>
        <p:spPr bwMode="auto">
          <a:xfrm>
            <a:off x="228600" y="4267200"/>
            <a:ext cx="1600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85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</a:t>
            </a: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Bukti Penerimaan Kas    </a:t>
            </a:r>
          </a:p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endParaRPr lang="en-US" sz="1200" b="1">
              <a:solidFill>
                <a:srgbClr val="FFFF00"/>
              </a:solidFill>
              <a:latin typeface="Antique Olive" pitchFamily="34" charset="0"/>
            </a:endParaRPr>
          </a:p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Bukti Pengeluaran Kas</a:t>
            </a:r>
          </a:p>
          <a:p>
            <a:pPr algn="r"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endParaRPr lang="en-US" sz="1200" b="1">
              <a:solidFill>
                <a:srgbClr val="FFFF00"/>
              </a:solidFill>
              <a:latin typeface="Antique Olive" pitchFamily="34" charset="0"/>
            </a:endParaRPr>
          </a:p>
          <a:p>
            <a:pPr algn="r"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Bukti  Memorial</a:t>
            </a:r>
          </a:p>
          <a:p>
            <a:pPr algn="r"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 </a:t>
            </a:r>
          </a:p>
        </p:txBody>
      </p:sp>
      <p:sp>
        <p:nvSpPr>
          <p:cNvPr id="86032" name="Rectangle 15"/>
          <p:cNvSpPr>
            <a:spLocks noChangeArrowheads="1"/>
          </p:cNvSpPr>
          <p:nvPr/>
        </p:nvSpPr>
        <p:spPr bwMode="auto">
          <a:xfrm>
            <a:off x="4795838" y="4365625"/>
            <a:ext cx="1371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5000"/>
              </a:lnSpc>
              <a:spcBef>
                <a:spcPct val="20000"/>
              </a:spcBef>
              <a:buClr>
                <a:srgbClr val="FF33CC"/>
              </a:buClr>
              <a:buSzPct val="115000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</a:t>
            </a: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Kumpulan Rekening (Ringkasan </a:t>
            </a:r>
          </a:p>
          <a:p>
            <a:pPr>
              <a:lnSpc>
                <a:spcPct val="95000"/>
              </a:lnSpc>
              <a:spcBef>
                <a:spcPct val="20000"/>
              </a:spcBef>
              <a:buClr>
                <a:srgbClr val="FF33CC"/>
              </a:buClr>
              <a:buSzPct val="115000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dan Rincian)</a:t>
            </a:r>
          </a:p>
          <a:p>
            <a:pPr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endParaRPr lang="en-US" sz="1200" b="1">
              <a:solidFill>
                <a:srgbClr val="FFFF00"/>
              </a:solidFill>
              <a:latin typeface="Antique Olive" pitchFamily="34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 </a:t>
            </a:r>
            <a:endParaRPr lang="en-US" sz="1200" i="1">
              <a:solidFill>
                <a:srgbClr val="FFFF00"/>
              </a:solidFill>
              <a:latin typeface="Antique Olive" pitchFamily="34" charset="0"/>
            </a:endParaRPr>
          </a:p>
        </p:txBody>
      </p:sp>
      <p:sp>
        <p:nvSpPr>
          <p:cNvPr id="86033" name="Line 16"/>
          <p:cNvSpPr>
            <a:spLocks noChangeShapeType="1"/>
          </p:cNvSpPr>
          <p:nvPr/>
        </p:nvSpPr>
        <p:spPr bwMode="auto">
          <a:xfrm flipV="1">
            <a:off x="14288" y="908050"/>
            <a:ext cx="914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4" name="Line 17"/>
          <p:cNvSpPr>
            <a:spLocks noChangeShapeType="1"/>
          </p:cNvSpPr>
          <p:nvPr/>
        </p:nvSpPr>
        <p:spPr bwMode="auto">
          <a:xfrm flipV="1">
            <a:off x="-30163" y="1654175"/>
            <a:ext cx="9156701" cy="15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5" name="Line 18"/>
          <p:cNvSpPr>
            <a:spLocks noChangeShapeType="1"/>
          </p:cNvSpPr>
          <p:nvPr/>
        </p:nvSpPr>
        <p:spPr bwMode="auto">
          <a:xfrm>
            <a:off x="2362200" y="9144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6" name="Line 19"/>
          <p:cNvSpPr>
            <a:spLocks noChangeShapeType="1"/>
          </p:cNvSpPr>
          <p:nvPr/>
        </p:nvSpPr>
        <p:spPr bwMode="auto">
          <a:xfrm>
            <a:off x="6477000" y="990600"/>
            <a:ext cx="0" cy="586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7" name="Line 20"/>
          <p:cNvSpPr>
            <a:spLocks noChangeShapeType="1"/>
          </p:cNvSpPr>
          <p:nvPr/>
        </p:nvSpPr>
        <p:spPr bwMode="auto">
          <a:xfrm flipH="1">
            <a:off x="519113" y="2816225"/>
            <a:ext cx="6350" cy="1249363"/>
          </a:xfrm>
          <a:prstGeom prst="line">
            <a:avLst/>
          </a:prstGeom>
          <a:noFill/>
          <a:ln w="9525">
            <a:solidFill>
              <a:srgbClr val="99CC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38" name="Rectangle 21"/>
          <p:cNvSpPr>
            <a:spLocks noChangeArrowheads="1"/>
          </p:cNvSpPr>
          <p:nvPr/>
        </p:nvSpPr>
        <p:spPr bwMode="auto">
          <a:xfrm>
            <a:off x="228600" y="4114800"/>
            <a:ext cx="1752600" cy="16764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CC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86039" name="Rectangle 22"/>
          <p:cNvSpPr>
            <a:spLocks noChangeArrowheads="1"/>
          </p:cNvSpPr>
          <p:nvPr/>
        </p:nvSpPr>
        <p:spPr bwMode="auto">
          <a:xfrm>
            <a:off x="2514600" y="4191000"/>
            <a:ext cx="17526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</a:t>
            </a: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Buku  Jurnal Penerimaan Kas     </a:t>
            </a:r>
          </a:p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endParaRPr lang="en-US" sz="1200" b="1">
              <a:solidFill>
                <a:srgbClr val="FFFF00"/>
              </a:solidFill>
              <a:latin typeface="Antique Olive" pitchFamily="34" charset="0"/>
            </a:endParaRPr>
          </a:p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Buku Jurnal Pengeluaran Kas</a:t>
            </a:r>
          </a:p>
          <a:p>
            <a:pPr algn="r"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endParaRPr lang="en-US" sz="1200" b="1">
              <a:solidFill>
                <a:srgbClr val="FFFF00"/>
              </a:solidFill>
              <a:latin typeface="Antique Olive" pitchFamily="34" charset="0"/>
            </a:endParaRPr>
          </a:p>
          <a:p>
            <a:pPr algn="r"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Buku Jurnal Umum</a:t>
            </a:r>
          </a:p>
          <a:p>
            <a:pPr algn="r"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 </a:t>
            </a:r>
          </a:p>
        </p:txBody>
      </p:sp>
      <p:sp>
        <p:nvSpPr>
          <p:cNvPr id="86040" name="Rectangle 23"/>
          <p:cNvSpPr>
            <a:spLocks noChangeArrowheads="1"/>
          </p:cNvSpPr>
          <p:nvPr/>
        </p:nvSpPr>
        <p:spPr bwMode="auto">
          <a:xfrm>
            <a:off x="2554288" y="4114800"/>
            <a:ext cx="1752600" cy="16764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CC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86041" name="Line 24"/>
          <p:cNvSpPr>
            <a:spLocks noChangeShapeType="1"/>
          </p:cNvSpPr>
          <p:nvPr/>
        </p:nvSpPr>
        <p:spPr bwMode="auto">
          <a:xfrm>
            <a:off x="3352800" y="2667000"/>
            <a:ext cx="0" cy="1447800"/>
          </a:xfrm>
          <a:prstGeom prst="line">
            <a:avLst/>
          </a:prstGeom>
          <a:noFill/>
          <a:ln w="9525">
            <a:solidFill>
              <a:srgbClr val="99CC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42" name="Line 25"/>
          <p:cNvSpPr>
            <a:spLocks noChangeShapeType="1"/>
          </p:cNvSpPr>
          <p:nvPr/>
        </p:nvSpPr>
        <p:spPr bwMode="auto">
          <a:xfrm>
            <a:off x="5181600" y="2743200"/>
            <a:ext cx="0" cy="1295400"/>
          </a:xfrm>
          <a:prstGeom prst="line">
            <a:avLst/>
          </a:prstGeom>
          <a:noFill/>
          <a:ln w="9525">
            <a:solidFill>
              <a:srgbClr val="99CC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43" name="Rectangle 26"/>
          <p:cNvSpPr>
            <a:spLocks noChangeArrowheads="1"/>
          </p:cNvSpPr>
          <p:nvPr/>
        </p:nvSpPr>
        <p:spPr bwMode="auto">
          <a:xfrm>
            <a:off x="4724400" y="4114800"/>
            <a:ext cx="1524000" cy="16764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CC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86044" name="Line 27"/>
          <p:cNvSpPr>
            <a:spLocks noChangeShapeType="1"/>
          </p:cNvSpPr>
          <p:nvPr/>
        </p:nvSpPr>
        <p:spPr bwMode="auto">
          <a:xfrm>
            <a:off x="6324600" y="2514600"/>
            <a:ext cx="0" cy="990600"/>
          </a:xfrm>
          <a:prstGeom prst="line">
            <a:avLst/>
          </a:prstGeom>
          <a:noFill/>
          <a:ln w="28575">
            <a:solidFill>
              <a:schemeClr val="tx2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45" name="Line 28"/>
          <p:cNvSpPr>
            <a:spLocks noChangeShapeType="1"/>
          </p:cNvSpPr>
          <p:nvPr/>
        </p:nvSpPr>
        <p:spPr bwMode="auto">
          <a:xfrm>
            <a:off x="6019800" y="3505200"/>
            <a:ext cx="304800" cy="0"/>
          </a:xfrm>
          <a:prstGeom prst="line">
            <a:avLst/>
          </a:prstGeom>
          <a:noFill/>
          <a:ln w="28575">
            <a:solidFill>
              <a:schemeClr val="tx2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46" name="Line 29"/>
          <p:cNvSpPr>
            <a:spLocks noChangeShapeType="1"/>
          </p:cNvSpPr>
          <p:nvPr/>
        </p:nvSpPr>
        <p:spPr bwMode="auto">
          <a:xfrm>
            <a:off x="7086600" y="2438400"/>
            <a:ext cx="0" cy="533400"/>
          </a:xfrm>
          <a:prstGeom prst="line">
            <a:avLst/>
          </a:prstGeom>
          <a:noFill/>
          <a:ln w="38100">
            <a:solidFill>
              <a:schemeClr val="tx2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47" name="Oval 30"/>
          <p:cNvSpPr>
            <a:spLocks noChangeArrowheads="1"/>
          </p:cNvSpPr>
          <p:nvPr/>
        </p:nvSpPr>
        <p:spPr bwMode="auto">
          <a:xfrm>
            <a:off x="6705600" y="2971800"/>
            <a:ext cx="838200" cy="762000"/>
          </a:xfrm>
          <a:prstGeom prst="ellipse">
            <a:avLst/>
          </a:prstGeom>
          <a:noFill/>
          <a:ln w="38100">
            <a:solidFill>
              <a:schemeClr val="tx2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86048" name="Rectangle 31"/>
          <p:cNvSpPr>
            <a:spLocks noChangeArrowheads="1"/>
          </p:cNvSpPr>
          <p:nvPr/>
        </p:nvSpPr>
        <p:spPr bwMode="auto">
          <a:xfrm>
            <a:off x="6804025" y="4076700"/>
            <a:ext cx="2057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25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endParaRPr lang="en-US" sz="1200">
              <a:solidFill>
                <a:srgbClr val="FFFF00"/>
              </a:solidFill>
              <a:latin typeface="Antique Olive" pitchFamily="34" charset="0"/>
            </a:endParaRPr>
          </a:p>
          <a:p>
            <a:pPr algn="r">
              <a:lnSpc>
                <a:spcPct val="125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</a:t>
            </a: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Laporan Realisasi Anggaran     </a:t>
            </a:r>
          </a:p>
          <a:p>
            <a:pPr algn="r">
              <a:lnSpc>
                <a:spcPct val="105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Laporan Arus Kas</a:t>
            </a:r>
          </a:p>
          <a:p>
            <a:pPr algn="r">
              <a:lnSpc>
                <a:spcPct val="115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Neraca Daerah</a:t>
            </a:r>
          </a:p>
          <a:p>
            <a:pPr algn="r">
              <a:lnSpc>
                <a:spcPct val="115000"/>
              </a:lnSpc>
              <a:spcBef>
                <a:spcPct val="20000"/>
              </a:spcBef>
              <a:buClr>
                <a:srgbClr val="FF33CC"/>
              </a:buClr>
              <a:buSzPct val="115000"/>
              <a:buFontTx/>
              <a:buChar char="•"/>
            </a:pPr>
            <a:r>
              <a:rPr lang="en-US" sz="1200" b="1">
                <a:solidFill>
                  <a:srgbClr val="FFFF00"/>
                </a:solidFill>
                <a:latin typeface="Antique Olive" pitchFamily="34" charset="0"/>
              </a:rPr>
              <a:t>Catatan Atas Laporan Keuangan</a:t>
            </a:r>
          </a:p>
          <a:p>
            <a:pPr algn="r"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>
                <a:solidFill>
                  <a:srgbClr val="FFFF00"/>
                </a:solidFill>
                <a:latin typeface="Antique Olive" pitchFamily="34" charset="0"/>
              </a:rPr>
              <a:t>  </a:t>
            </a:r>
          </a:p>
        </p:txBody>
      </p:sp>
      <p:sp>
        <p:nvSpPr>
          <p:cNvPr id="86049" name="Rectangle 32"/>
          <p:cNvSpPr>
            <a:spLocks noChangeArrowheads="1"/>
          </p:cNvSpPr>
          <p:nvPr/>
        </p:nvSpPr>
        <p:spPr bwMode="auto">
          <a:xfrm>
            <a:off x="6858000" y="4114800"/>
            <a:ext cx="1981200" cy="1676400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CC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86050" name="Line 33"/>
          <p:cNvSpPr>
            <a:spLocks noChangeShapeType="1"/>
          </p:cNvSpPr>
          <p:nvPr/>
        </p:nvSpPr>
        <p:spPr bwMode="auto">
          <a:xfrm>
            <a:off x="8229600" y="2743200"/>
            <a:ext cx="0" cy="1219200"/>
          </a:xfrm>
          <a:prstGeom prst="line">
            <a:avLst/>
          </a:prstGeom>
          <a:noFill/>
          <a:ln w="9525">
            <a:solidFill>
              <a:srgbClr val="99CC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51" name="Rectangle 34"/>
          <p:cNvSpPr>
            <a:spLocks noChangeArrowheads="1"/>
          </p:cNvSpPr>
          <p:nvPr/>
        </p:nvSpPr>
        <p:spPr bwMode="auto">
          <a:xfrm>
            <a:off x="4495800" y="5943600"/>
            <a:ext cx="3276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 b="1">
                <a:solidFill>
                  <a:srgbClr val="FF0000"/>
                </a:solidFill>
                <a:latin typeface="Antique Olive" pitchFamily="34" charset="0"/>
              </a:rPr>
              <a:t>Kebijakan Akuntansi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 b="1">
                <a:solidFill>
                  <a:srgbClr val="FF0000"/>
                </a:solidFill>
                <a:latin typeface="Antique Olive" pitchFamily="34" charset="0"/>
              </a:rPr>
              <a:t>Berdasar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200" b="1">
                <a:solidFill>
                  <a:srgbClr val="FF0000"/>
                </a:solidFill>
                <a:latin typeface="Antique Olive" pitchFamily="34" charset="0"/>
              </a:rPr>
              <a:t>PP 24/2005</a:t>
            </a:r>
            <a:r>
              <a:rPr lang="en-US" sz="1400" b="1">
                <a:solidFill>
                  <a:srgbClr val="FF0000"/>
                </a:solidFill>
                <a:latin typeface="Antique Olive" pitchFamily="34" charset="0"/>
              </a:rPr>
              <a:t>   </a:t>
            </a:r>
            <a:endParaRPr lang="en-US" sz="1400" b="1" i="1">
              <a:solidFill>
                <a:srgbClr val="FF0000"/>
              </a:solidFill>
              <a:latin typeface="Antique Olive" pitchFamily="34" charset="0"/>
            </a:endParaRPr>
          </a:p>
        </p:txBody>
      </p:sp>
      <p:sp>
        <p:nvSpPr>
          <p:cNvPr id="86052" name="Line 35"/>
          <p:cNvSpPr>
            <a:spLocks noChangeShapeType="1"/>
          </p:cNvSpPr>
          <p:nvPr/>
        </p:nvSpPr>
        <p:spPr bwMode="auto">
          <a:xfrm>
            <a:off x="3419475" y="6308725"/>
            <a:ext cx="1533525" cy="15875"/>
          </a:xfrm>
          <a:prstGeom prst="line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53" name="Line 36"/>
          <p:cNvSpPr>
            <a:spLocks noChangeShapeType="1"/>
          </p:cNvSpPr>
          <p:nvPr/>
        </p:nvSpPr>
        <p:spPr bwMode="auto">
          <a:xfrm>
            <a:off x="3429000" y="5867400"/>
            <a:ext cx="0" cy="457200"/>
          </a:xfrm>
          <a:prstGeom prst="line">
            <a:avLst/>
          </a:prstGeom>
          <a:noFill/>
          <a:ln w="38100">
            <a:solidFill>
              <a:schemeClr val="tx2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54" name="Line 37"/>
          <p:cNvSpPr>
            <a:spLocks noChangeShapeType="1"/>
          </p:cNvSpPr>
          <p:nvPr/>
        </p:nvSpPr>
        <p:spPr bwMode="auto">
          <a:xfrm>
            <a:off x="8305800" y="5943600"/>
            <a:ext cx="0" cy="381000"/>
          </a:xfrm>
          <a:prstGeom prst="line">
            <a:avLst/>
          </a:prstGeom>
          <a:noFill/>
          <a:ln w="38100">
            <a:solidFill>
              <a:schemeClr val="tx2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55" name="Line 38"/>
          <p:cNvSpPr>
            <a:spLocks noChangeShapeType="1"/>
          </p:cNvSpPr>
          <p:nvPr/>
        </p:nvSpPr>
        <p:spPr bwMode="auto">
          <a:xfrm>
            <a:off x="7315200" y="632460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56" name="AutoShape 39"/>
          <p:cNvSpPr>
            <a:spLocks noChangeArrowheads="1"/>
          </p:cNvSpPr>
          <p:nvPr/>
        </p:nvSpPr>
        <p:spPr bwMode="auto">
          <a:xfrm>
            <a:off x="228600" y="1981200"/>
            <a:ext cx="1219200" cy="838200"/>
          </a:xfrm>
          <a:prstGeom prst="flowChartDocumen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00"/>
            </a:prstShdw>
          </a:effectLst>
          <a:extLst>
            <a:ext uri="{91240B29-F687-4F45-9708-019B960494DF}">
              <a14:hiddenLine xmlns="" xmlns:a14="http://schemas.microsoft.com/office/drawing/2010/main" w="2857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 sz="2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6057" name="Text Box 40"/>
          <p:cNvSpPr txBox="1">
            <a:spLocks noChangeArrowheads="1"/>
          </p:cNvSpPr>
          <p:nvPr/>
        </p:nvSpPr>
        <p:spPr bwMode="auto">
          <a:xfrm>
            <a:off x="2574925" y="2895600"/>
            <a:ext cx="1463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endParaRPr lang="en-GB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6058" name="Text Box 41"/>
          <p:cNvSpPr txBox="1">
            <a:spLocks noChangeArrowheads="1"/>
          </p:cNvSpPr>
          <p:nvPr/>
        </p:nvSpPr>
        <p:spPr bwMode="auto">
          <a:xfrm>
            <a:off x="1476375" y="1700213"/>
            <a:ext cx="27781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400" b="1">
                <a:solidFill>
                  <a:schemeClr val="tx1"/>
                </a:solidFill>
                <a:latin typeface="Antique Olive" pitchFamily="34" charset="0"/>
              </a:rPr>
              <a:t>Pencatatan &amp;</a:t>
            </a:r>
          </a:p>
          <a:p>
            <a:pPr algn="l" eaLnBrk="1" hangingPunct="1"/>
            <a:r>
              <a:rPr lang="en-US" sz="1400" b="1">
                <a:solidFill>
                  <a:schemeClr val="tx1"/>
                </a:solidFill>
                <a:latin typeface="Antique Olive" pitchFamily="34" charset="0"/>
              </a:rPr>
              <a:t>Penggolongan</a:t>
            </a:r>
          </a:p>
        </p:txBody>
      </p:sp>
      <p:sp>
        <p:nvSpPr>
          <p:cNvPr id="86059" name="Text Box 42"/>
          <p:cNvSpPr txBox="1">
            <a:spLocks noChangeArrowheads="1"/>
          </p:cNvSpPr>
          <p:nvPr/>
        </p:nvSpPr>
        <p:spPr bwMode="auto">
          <a:xfrm>
            <a:off x="4140200" y="1700213"/>
            <a:ext cx="2778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400" b="1">
                <a:solidFill>
                  <a:schemeClr val="tx1"/>
                </a:solidFill>
                <a:latin typeface="Antique Olive" pitchFamily="34" charset="0"/>
              </a:rPr>
              <a:t>Peringkasan</a:t>
            </a:r>
          </a:p>
        </p:txBody>
      </p:sp>
      <p:sp>
        <p:nvSpPr>
          <p:cNvPr id="86060" name="AutoShape 43"/>
          <p:cNvSpPr>
            <a:spLocks noChangeArrowheads="1"/>
          </p:cNvSpPr>
          <p:nvPr/>
        </p:nvSpPr>
        <p:spPr bwMode="auto">
          <a:xfrm>
            <a:off x="4576763" y="2052638"/>
            <a:ext cx="1444625" cy="609600"/>
          </a:xfrm>
          <a:prstGeom prst="flowChartInputOutput">
            <a:avLst/>
          </a:prstGeom>
          <a:solidFill>
            <a:srgbClr val="FFFF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ntique Olive" pitchFamily="34" charset="0"/>
              </a:rPr>
              <a:t>Buku Besar</a:t>
            </a:r>
            <a:endParaRPr lang="en-US" sz="20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6061" name="AutoShape 44"/>
          <p:cNvSpPr>
            <a:spLocks noChangeArrowheads="1"/>
          </p:cNvSpPr>
          <p:nvPr/>
        </p:nvSpPr>
        <p:spPr bwMode="auto">
          <a:xfrm>
            <a:off x="4573588" y="3141663"/>
            <a:ext cx="1522412" cy="654050"/>
          </a:xfrm>
          <a:prstGeom prst="flowChartInputOutput">
            <a:avLst/>
          </a:prstGeom>
          <a:solidFill>
            <a:srgbClr val="FFFF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endParaRPr lang="id-ID" sz="1800">
              <a:solidFill>
                <a:srgbClr val="000000"/>
              </a:solidFill>
              <a:latin typeface="Garamond" pitchFamily="18" charset="0"/>
            </a:endParaRPr>
          </a:p>
        </p:txBody>
      </p:sp>
      <p:sp>
        <p:nvSpPr>
          <p:cNvPr id="86062" name="AutoShape 45"/>
          <p:cNvSpPr>
            <a:spLocks noChangeArrowheads="1"/>
          </p:cNvSpPr>
          <p:nvPr/>
        </p:nvSpPr>
        <p:spPr bwMode="auto">
          <a:xfrm>
            <a:off x="2744788" y="2033588"/>
            <a:ext cx="1520825" cy="609600"/>
          </a:xfrm>
          <a:prstGeom prst="flowChartInputOutput">
            <a:avLst/>
          </a:prstGeom>
          <a:solidFill>
            <a:srgbClr val="FFFF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00"/>
                </a:solidFill>
                <a:latin typeface="Antique Olive" pitchFamily="34" charset="0"/>
              </a:rPr>
              <a:t>Buku Jurnal</a:t>
            </a:r>
            <a:endParaRPr lang="en-US" sz="20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86063" name="Rectangle 46"/>
          <p:cNvSpPr>
            <a:spLocks noChangeArrowheads="1"/>
          </p:cNvSpPr>
          <p:nvPr/>
        </p:nvSpPr>
        <p:spPr bwMode="auto">
          <a:xfrm>
            <a:off x="7512050" y="2057400"/>
            <a:ext cx="1292225" cy="584200"/>
          </a:xfrm>
          <a:prstGeom prst="rect">
            <a:avLst/>
          </a:prstGeom>
          <a:solidFill>
            <a:srgbClr val="FFFF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60000"/>
              </a:lnSpc>
              <a:spcBef>
                <a:spcPct val="65000"/>
              </a:spcBef>
              <a:spcAft>
                <a:spcPct val="5000"/>
              </a:spcAft>
            </a:pPr>
            <a:r>
              <a:rPr lang="en-US" sz="1600" b="1">
                <a:solidFill>
                  <a:srgbClr val="000000"/>
                </a:solidFill>
                <a:latin typeface="Antique Olive" pitchFamily="34" charset="0"/>
              </a:rPr>
              <a:t>Laporan </a:t>
            </a:r>
          </a:p>
          <a:p>
            <a:pPr>
              <a:lnSpc>
                <a:spcPct val="60000"/>
              </a:lnSpc>
              <a:spcBef>
                <a:spcPct val="65000"/>
              </a:spcBef>
              <a:spcAft>
                <a:spcPct val="5000"/>
              </a:spcAft>
            </a:pPr>
            <a:r>
              <a:rPr lang="en-US" sz="1600" b="1">
                <a:solidFill>
                  <a:srgbClr val="000000"/>
                </a:solidFill>
                <a:latin typeface="Antique Olive" pitchFamily="34" charset="0"/>
              </a:rPr>
              <a:t>Keuangan</a:t>
            </a:r>
          </a:p>
        </p:txBody>
      </p:sp>
      <p:sp>
        <p:nvSpPr>
          <p:cNvPr id="86064" name="Line 47"/>
          <p:cNvSpPr>
            <a:spLocks noChangeShapeType="1"/>
          </p:cNvSpPr>
          <p:nvPr/>
        </p:nvSpPr>
        <p:spPr bwMode="auto">
          <a:xfrm>
            <a:off x="1781175" y="4437063"/>
            <a:ext cx="933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65" name="Line 48"/>
          <p:cNvSpPr>
            <a:spLocks noChangeShapeType="1"/>
          </p:cNvSpPr>
          <p:nvPr/>
        </p:nvSpPr>
        <p:spPr bwMode="auto">
          <a:xfrm>
            <a:off x="1781175" y="5084763"/>
            <a:ext cx="933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66" name="Line 49"/>
          <p:cNvSpPr>
            <a:spLocks noChangeShapeType="1"/>
          </p:cNvSpPr>
          <p:nvPr/>
        </p:nvSpPr>
        <p:spPr bwMode="auto">
          <a:xfrm>
            <a:off x="1781175" y="5516563"/>
            <a:ext cx="9334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67" name="Line 50"/>
          <p:cNvSpPr>
            <a:spLocks noChangeShapeType="1"/>
          </p:cNvSpPr>
          <p:nvPr/>
        </p:nvSpPr>
        <p:spPr bwMode="auto">
          <a:xfrm>
            <a:off x="4211638" y="4437063"/>
            <a:ext cx="647700" cy="2159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68" name="Line 51"/>
          <p:cNvSpPr>
            <a:spLocks noChangeShapeType="1"/>
          </p:cNvSpPr>
          <p:nvPr/>
        </p:nvSpPr>
        <p:spPr bwMode="auto">
          <a:xfrm flipV="1">
            <a:off x="4284663" y="4868863"/>
            <a:ext cx="574675" cy="144462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69" name="Line 52"/>
          <p:cNvSpPr>
            <a:spLocks noChangeShapeType="1"/>
          </p:cNvSpPr>
          <p:nvPr/>
        </p:nvSpPr>
        <p:spPr bwMode="auto">
          <a:xfrm flipV="1">
            <a:off x="4284663" y="5084763"/>
            <a:ext cx="503237" cy="43338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70" name="Text Box 53"/>
          <p:cNvSpPr txBox="1">
            <a:spLocks noChangeArrowheads="1"/>
          </p:cNvSpPr>
          <p:nvPr/>
        </p:nvSpPr>
        <p:spPr bwMode="auto">
          <a:xfrm>
            <a:off x="6156325" y="1989138"/>
            <a:ext cx="2778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/>
            <a:r>
              <a:rPr lang="en-US" sz="1400" b="1">
                <a:solidFill>
                  <a:schemeClr val="tx1"/>
                </a:solidFill>
                <a:latin typeface="Antique Olive" pitchFamily="34" charset="0"/>
              </a:rPr>
              <a:t>Pelaporan</a:t>
            </a:r>
          </a:p>
        </p:txBody>
      </p:sp>
      <p:sp>
        <p:nvSpPr>
          <p:cNvPr id="86071" name="Line 54"/>
          <p:cNvSpPr>
            <a:spLocks noChangeShapeType="1"/>
          </p:cNvSpPr>
          <p:nvPr/>
        </p:nvSpPr>
        <p:spPr bwMode="auto">
          <a:xfrm flipV="1">
            <a:off x="6084888" y="4581525"/>
            <a:ext cx="1150937" cy="14287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72" name="Line 55"/>
          <p:cNvSpPr>
            <a:spLocks noChangeShapeType="1"/>
          </p:cNvSpPr>
          <p:nvPr/>
        </p:nvSpPr>
        <p:spPr bwMode="auto">
          <a:xfrm>
            <a:off x="6084888" y="4797425"/>
            <a:ext cx="1150937" cy="144463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73" name="Line 56"/>
          <p:cNvSpPr>
            <a:spLocks noChangeShapeType="1"/>
          </p:cNvSpPr>
          <p:nvPr/>
        </p:nvSpPr>
        <p:spPr bwMode="auto">
          <a:xfrm>
            <a:off x="6084888" y="4797425"/>
            <a:ext cx="1079500" cy="431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74" name="Line 57"/>
          <p:cNvSpPr>
            <a:spLocks noChangeShapeType="1"/>
          </p:cNvSpPr>
          <p:nvPr/>
        </p:nvSpPr>
        <p:spPr bwMode="auto">
          <a:xfrm>
            <a:off x="5303838" y="2708275"/>
            <a:ext cx="0" cy="433388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6075" name="Rectangle 58"/>
          <p:cNvSpPr>
            <a:spLocks noChangeArrowheads="1"/>
          </p:cNvSpPr>
          <p:nvPr/>
        </p:nvSpPr>
        <p:spPr bwMode="auto">
          <a:xfrm>
            <a:off x="228600" y="19812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40000"/>
              </a:spcBef>
              <a:spcAft>
                <a:spcPct val="15000"/>
              </a:spcAft>
              <a:buClr>
                <a:schemeClr val="tx2"/>
              </a:buClr>
              <a:buSzPct val="115000"/>
            </a:pPr>
            <a:r>
              <a:rPr lang="en-US" sz="1600" b="1">
                <a:solidFill>
                  <a:srgbClr val="000000"/>
                </a:solidFill>
                <a:latin typeface="Antique Olive" pitchFamily="34" charset="0"/>
              </a:rPr>
              <a:t>SP2D-LS    &amp;  SPJ</a:t>
            </a:r>
            <a:r>
              <a:rPr lang="en-US" sz="1600" b="1">
                <a:solidFill>
                  <a:srgbClr val="FFFFEF"/>
                </a:solidFill>
                <a:latin typeface="Antique Olive" pitchFamily="34" charset="0"/>
              </a:rPr>
              <a:t>   </a:t>
            </a:r>
            <a:endParaRPr lang="en-US" sz="1600" b="1" i="1">
              <a:solidFill>
                <a:srgbClr val="FFFFEF"/>
              </a:solidFill>
              <a:latin typeface="Antique Olive" pitchFamily="34" charset="0"/>
            </a:endParaRPr>
          </a:p>
        </p:txBody>
      </p:sp>
      <p:sp>
        <p:nvSpPr>
          <p:cNvPr id="86076" name="Rectangle 59"/>
          <p:cNvSpPr>
            <a:spLocks noChangeArrowheads="1"/>
          </p:cNvSpPr>
          <p:nvPr/>
        </p:nvSpPr>
        <p:spPr bwMode="auto">
          <a:xfrm>
            <a:off x="4572000" y="3167063"/>
            <a:ext cx="1600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tx2"/>
              </a:buClr>
              <a:buSzPct val="115000"/>
            </a:pPr>
            <a:r>
              <a:rPr lang="en-US" sz="1400" b="1">
                <a:solidFill>
                  <a:srgbClr val="000000"/>
                </a:solidFill>
                <a:latin typeface="Antique Olive" pitchFamily="34" charset="0"/>
              </a:rPr>
              <a:t>Buku Pembantu</a:t>
            </a:r>
            <a:r>
              <a:rPr lang="en-US" sz="1400">
                <a:solidFill>
                  <a:srgbClr val="000000"/>
                </a:solidFill>
                <a:latin typeface="Antique Olive" pitchFamily="34" charset="0"/>
              </a:rPr>
              <a:t>  </a:t>
            </a:r>
            <a:r>
              <a:rPr lang="en-US" sz="1400">
                <a:solidFill>
                  <a:srgbClr val="FFFFEF"/>
                </a:solidFill>
                <a:latin typeface="Antique Olive" pitchFamily="34" charset="0"/>
              </a:rPr>
              <a:t> </a:t>
            </a:r>
            <a:endParaRPr lang="en-US" sz="1400" i="1">
              <a:solidFill>
                <a:srgbClr val="FFFFEF"/>
              </a:solidFill>
              <a:latin typeface="Antique Olive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5F12F6-BE77-4B3C-A0A1-CB18BDCEAF22}" type="slidenum">
              <a:rPr lang="en-US"/>
              <a:pPr>
                <a:defRPr/>
              </a:pPr>
              <a:t>65</a:t>
            </a:fld>
            <a:endParaRPr lang="en-US"/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227013"/>
            <a:ext cx="8229600" cy="609600"/>
          </a:xfr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5000"/>
              </a:lnSpc>
              <a:defRPr/>
            </a:pPr>
            <a:r>
              <a:rPr lang="sv-SE" sz="3600" smtClean="0">
                <a:solidFill>
                  <a:srgbClr val="FFFF00"/>
                </a:solidFill>
              </a:rPr>
              <a:t>Laporan Keuangan Akhir Tahun</a:t>
            </a:r>
            <a:endParaRPr lang="en-US" sz="3600" smtClean="0">
              <a:solidFill>
                <a:srgbClr val="FFFF00"/>
              </a:solidFill>
            </a:endParaRPr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749300" y="1298575"/>
            <a:ext cx="8077200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just">
              <a:lnSpc>
                <a:spcPct val="90000"/>
              </a:lnSpc>
              <a:spcBef>
                <a:spcPct val="15000"/>
              </a:spcBef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sv-SE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PELAPORAN &amp; PERTANGGUNGJAWABAN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 - SKPD :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Laporan Realisasi Anggaran – SKPD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Neraca – SKPD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Catatan Atas Laporan Keuangan – SKPD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Blip>
                <a:blip r:embed="rId2"/>
              </a:buBlip>
              <a:defRPr/>
            </a:pPr>
            <a:endParaRPr lang="en-US" sz="24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  <a:p>
            <a:pPr marL="609600" indent="-609600" algn="just">
              <a:lnSpc>
                <a:spcPct val="90000"/>
              </a:lnSpc>
              <a:spcBef>
                <a:spcPct val="15000"/>
              </a:spcBef>
              <a:buClr>
                <a:srgbClr val="FFFF00"/>
              </a:buClr>
              <a:buFont typeface="Wingdings" pitchFamily="2" charset="2"/>
              <a:buAutoNum type="arabicPeriod"/>
              <a:defRPr/>
            </a:pPr>
            <a:r>
              <a:rPr lang="sv-SE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PELAPORAN &amp; PERTANGGUNGJAWABAN</a:t>
            </a:r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 - PEMDA :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Laporan Realisasi Anggaran 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Neraca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Laporan Arus Kas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Catatan Atas Laporan Keuangan</a:t>
            </a: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AutoNum type="alphaLcPeriod"/>
              <a:defRPr/>
            </a:pPr>
            <a:endParaRPr lang="en-US" sz="24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  <a:p>
            <a:pPr marL="1346200" lvl="1" indent="-633413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Tx/>
              <a:buBlip>
                <a:blip r:embed="rId2"/>
              </a:buBlip>
              <a:defRPr/>
            </a:pPr>
            <a:endParaRPr lang="en-US" sz="24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  <a:p>
            <a:pPr marL="609600" indent="-609600" algn="just">
              <a:lnSpc>
                <a:spcPct val="90000"/>
              </a:lnSpc>
              <a:spcBef>
                <a:spcPct val="1500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2400" b="1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  <a:cs typeface="+mn-cs"/>
            </a:endParaRPr>
          </a:p>
        </p:txBody>
      </p:sp>
      <p:sp>
        <p:nvSpPr>
          <p:cNvPr id="245764" name="Rectangle 4"/>
          <p:cNvSpPr>
            <a:spLocks noChangeArrowheads="1"/>
          </p:cNvSpPr>
          <p:nvPr/>
        </p:nvSpPr>
        <p:spPr bwMode="auto">
          <a:xfrm>
            <a:off x="1431925" y="5662613"/>
            <a:ext cx="526732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marL="609600" indent="-609600" algn="l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SzPct val="60000"/>
              <a:buFont typeface="Wingdings" pitchFamily="2" charset="2"/>
              <a:buNone/>
              <a:defRPr/>
            </a:pPr>
            <a:r>
              <a:rPr lang="fi-FI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Dilampiri dengan :</a:t>
            </a:r>
          </a:p>
          <a:p>
            <a:pPr marL="609600" indent="-609600" algn="l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SzPct val="60000"/>
              <a:buFont typeface="Wingdings" pitchFamily="2" charset="2"/>
              <a:buNone/>
              <a:defRPr/>
            </a:pPr>
            <a:r>
              <a:rPr lang="fi-FI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(1)  Laporan Kinerja</a:t>
            </a:r>
          </a:p>
          <a:p>
            <a:pPr marL="609600" indent="-609600" algn="l">
              <a:lnSpc>
                <a:spcPct val="80000"/>
              </a:lnSpc>
              <a:spcBef>
                <a:spcPct val="20000"/>
              </a:spcBef>
              <a:buClr>
                <a:srgbClr val="FFFF00"/>
              </a:buClr>
              <a:buSzPct val="60000"/>
              <a:buFont typeface="Wingdings" pitchFamily="2" charset="2"/>
              <a:buNone/>
              <a:defRPr/>
            </a:pPr>
            <a:r>
              <a:rPr lang="fi-FI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+mn-cs"/>
              </a:rPr>
              <a:t>(2)  Ikhtisar Laporan Keuangan BUMD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48ACE-5822-4FC5-BDF5-4A3C23E12100}" type="slidenum">
              <a:rPr lang="en-US"/>
              <a:pPr>
                <a:defRPr/>
              </a:pPr>
              <a:t>66</a:t>
            </a:fld>
            <a:endParaRPr lang="en-US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5" y="266700"/>
            <a:ext cx="8188325" cy="641350"/>
          </a:xfr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rgbClr val="FFFF00"/>
                </a:solidFill>
              </a:rPr>
              <a:t>Laporan Keuangan </a:t>
            </a:r>
          </a:p>
        </p:txBody>
      </p:sp>
      <p:sp>
        <p:nvSpPr>
          <p:cNvPr id="88068" name="AutoShape 3"/>
          <p:cNvSpPr>
            <a:spLocks noChangeArrowheads="1"/>
          </p:cNvSpPr>
          <p:nvPr/>
        </p:nvSpPr>
        <p:spPr bwMode="auto">
          <a:xfrm>
            <a:off x="3154363" y="5084763"/>
            <a:ext cx="4741862" cy="1584325"/>
          </a:xfrm>
          <a:prstGeom prst="foldedCorner">
            <a:avLst>
              <a:gd name="adj" fmla="val 12500"/>
            </a:avLst>
          </a:prstGeom>
          <a:solidFill>
            <a:srgbClr val="FFCCCC"/>
          </a:solidFill>
          <a:ln>
            <a:noFill/>
          </a:ln>
          <a:effectLst>
            <a:prstShdw prst="shdw17" dist="17961" dir="2700000">
              <a:srgbClr val="997A7A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457200" indent="-457200" algn="l">
              <a:lnSpc>
                <a:spcPct val="85000"/>
              </a:lnSpc>
              <a:spcBef>
                <a:spcPct val="10000"/>
              </a:spcBef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Catatan Atas Laporan Keuangan:</a:t>
            </a:r>
          </a:p>
          <a:p>
            <a:pPr marL="457200" indent="-457200" algn="l">
              <a:lnSpc>
                <a:spcPct val="85000"/>
              </a:lnSpc>
              <a:spcBef>
                <a:spcPct val="10000"/>
              </a:spcBef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Menyajikan Informasi secara Kualitatif &amp; Kuantitaf </a:t>
            </a:r>
          </a:p>
          <a:p>
            <a:pPr marL="457200" indent="-457200" algn="l">
              <a:lnSpc>
                <a:spcPct val="85000"/>
              </a:lnSpc>
              <a:spcBef>
                <a:spcPct val="10000"/>
              </a:spcBef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Atas akun-akun pada:</a:t>
            </a:r>
          </a:p>
          <a:p>
            <a:pPr marL="457200" indent="-457200" algn="l">
              <a:lnSpc>
                <a:spcPct val="85000"/>
              </a:lnSpc>
              <a:spcBef>
                <a:spcPct val="10000"/>
              </a:spcBef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Laporan Realisasi APBD, </a:t>
            </a:r>
          </a:p>
          <a:p>
            <a:pPr marL="457200" indent="-457200" algn="l">
              <a:lnSpc>
                <a:spcPct val="85000"/>
              </a:lnSpc>
              <a:spcBef>
                <a:spcPct val="10000"/>
              </a:spcBef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Neraca, dan </a:t>
            </a:r>
          </a:p>
          <a:p>
            <a:pPr marL="457200" indent="-457200" algn="l">
              <a:lnSpc>
                <a:spcPct val="85000"/>
              </a:lnSpc>
              <a:spcBef>
                <a:spcPct val="10000"/>
              </a:spcBef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Laporan Arus Kas. </a:t>
            </a:r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88069" name="AutoShape 4"/>
          <p:cNvSpPr>
            <a:spLocks noChangeArrowheads="1"/>
          </p:cNvSpPr>
          <p:nvPr/>
        </p:nvSpPr>
        <p:spPr bwMode="auto">
          <a:xfrm>
            <a:off x="5708650" y="1268413"/>
            <a:ext cx="2895600" cy="3429000"/>
          </a:xfrm>
          <a:prstGeom prst="foldedCorner">
            <a:avLst>
              <a:gd name="adj" fmla="val 12500"/>
            </a:avLst>
          </a:prstGeom>
          <a:solidFill>
            <a:srgbClr val="FFFFFF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ct val="85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Neraca Daerah</a:t>
            </a:r>
          </a:p>
          <a:p>
            <a:pPr algn="l">
              <a:lnSpc>
                <a:spcPct val="85000"/>
              </a:lnSpc>
            </a:pPr>
            <a:r>
              <a:rPr lang="en-US" sz="1600" b="1">
                <a:solidFill>
                  <a:srgbClr val="FF3300"/>
                </a:solidFill>
                <a:latin typeface="Arial Narrow" pitchFamily="34" charset="0"/>
              </a:rPr>
              <a:t>Aset </a:t>
            </a:r>
          </a:p>
          <a:p>
            <a:pPr algn="l">
              <a:lnSpc>
                <a:spcPct val="85000"/>
              </a:lnSpc>
              <a:buFontTx/>
              <a:buChar char="-"/>
            </a:pPr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 </a:t>
            </a: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Aset Lancar</a:t>
            </a:r>
          </a:p>
          <a:p>
            <a:pPr algn="l">
              <a:lnSpc>
                <a:spcPct val="85000"/>
              </a:lnSpc>
              <a:buFontTx/>
              <a:buChar char="-"/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 Investasi </a:t>
            </a:r>
          </a:p>
          <a:p>
            <a:pPr algn="l">
              <a:lnSpc>
                <a:spcPct val="85000"/>
              </a:lnSpc>
              <a:buFontTx/>
              <a:buChar char="-"/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 Aset Tetap</a:t>
            </a:r>
          </a:p>
          <a:p>
            <a:pPr algn="l">
              <a:lnSpc>
                <a:spcPct val="85000"/>
              </a:lnSpc>
              <a:buFontTx/>
              <a:buChar char="-"/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 Dana Cadangan</a:t>
            </a:r>
          </a:p>
          <a:p>
            <a:pPr algn="l">
              <a:lnSpc>
                <a:spcPct val="85000"/>
              </a:lnSpc>
              <a:buFontTx/>
              <a:buChar char="-"/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 Aset Lain-lain</a:t>
            </a:r>
          </a:p>
          <a:p>
            <a:pPr algn="l">
              <a:lnSpc>
                <a:spcPct val="85000"/>
              </a:lnSpc>
            </a:pPr>
            <a:r>
              <a:rPr lang="en-US" sz="1600" b="1">
                <a:solidFill>
                  <a:srgbClr val="FF3300"/>
                </a:solidFill>
                <a:latin typeface="Arial Narrow" pitchFamily="34" charset="0"/>
              </a:rPr>
              <a:t>Kewajiban</a:t>
            </a:r>
          </a:p>
          <a:p>
            <a:pPr algn="l">
              <a:lnSpc>
                <a:spcPct val="85000"/>
              </a:lnSpc>
            </a:pPr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- </a:t>
            </a: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Kewajiban Jangka Pendek</a:t>
            </a:r>
          </a:p>
          <a:p>
            <a:pPr algn="l">
              <a:lnSpc>
                <a:spcPct val="85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- Kewajiban Jangka Panjang</a:t>
            </a:r>
          </a:p>
          <a:p>
            <a:pPr algn="l">
              <a:lnSpc>
                <a:spcPct val="85000"/>
              </a:lnSpc>
            </a:pPr>
            <a:r>
              <a:rPr lang="en-US" sz="1600" b="1">
                <a:solidFill>
                  <a:srgbClr val="FF3300"/>
                </a:solidFill>
                <a:latin typeface="Arial Narrow" pitchFamily="34" charset="0"/>
              </a:rPr>
              <a:t>Ekuitas Dana</a:t>
            </a:r>
          </a:p>
          <a:p>
            <a:pPr algn="l">
              <a:lnSpc>
                <a:spcPct val="85000"/>
              </a:lnSpc>
            </a:pPr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- </a:t>
            </a: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Ekuitas Dana Lancar</a:t>
            </a:r>
          </a:p>
          <a:p>
            <a:pPr algn="l">
              <a:lnSpc>
                <a:spcPct val="85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- Ekuitas Dana Investasi</a:t>
            </a:r>
          </a:p>
          <a:p>
            <a:pPr algn="l">
              <a:lnSpc>
                <a:spcPct val="85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- Ekuitas Dana Cadangan</a:t>
            </a:r>
          </a:p>
        </p:txBody>
      </p:sp>
      <p:sp>
        <p:nvSpPr>
          <p:cNvPr id="88070" name="AutoShape 5"/>
          <p:cNvSpPr>
            <a:spLocks noChangeArrowheads="1"/>
          </p:cNvSpPr>
          <p:nvPr/>
        </p:nvSpPr>
        <p:spPr bwMode="auto">
          <a:xfrm>
            <a:off x="323850" y="3429000"/>
            <a:ext cx="2652713" cy="2016125"/>
          </a:xfrm>
          <a:prstGeom prst="foldedCorner">
            <a:avLst>
              <a:gd name="adj" fmla="val 12500"/>
            </a:avLst>
          </a:prstGeom>
          <a:solidFill>
            <a:srgbClr val="00FF00"/>
          </a:solidFill>
          <a:ln>
            <a:noFill/>
          </a:ln>
          <a:effectLst>
            <a:prstShdw prst="shdw17" dist="17961" dir="2700000">
              <a:srgbClr val="009900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Laporan Arus Kas</a:t>
            </a:r>
          </a:p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Saldo Awal</a:t>
            </a:r>
          </a:p>
          <a:p>
            <a:pPr algn="l">
              <a:lnSpc>
                <a:spcPct val="80000"/>
              </a:lnSpc>
            </a:pPr>
            <a:endParaRPr lang="en-US" sz="1600" b="1">
              <a:solidFill>
                <a:schemeClr val="bg2"/>
              </a:solidFill>
              <a:latin typeface="Arial Narrow" pitchFamily="34" charset="0"/>
            </a:endParaRPr>
          </a:p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Penerimaan     Operasional</a:t>
            </a:r>
          </a:p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                          Investasi</a:t>
            </a:r>
          </a:p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                          Pembiayaan</a:t>
            </a:r>
          </a:p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Pengeluaran    Non Anggaran</a:t>
            </a:r>
          </a:p>
          <a:p>
            <a:pPr algn="l">
              <a:lnSpc>
                <a:spcPct val="80000"/>
              </a:lnSpc>
            </a:pPr>
            <a:endParaRPr lang="en-US" sz="1600" b="1">
              <a:solidFill>
                <a:schemeClr val="bg2"/>
              </a:solidFill>
              <a:latin typeface="Arial Narrow" pitchFamily="34" charset="0"/>
            </a:endParaRPr>
          </a:p>
          <a:p>
            <a:pPr algn="l">
              <a:lnSpc>
                <a:spcPct val="80000"/>
              </a:lnSpc>
            </a:pPr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Saldo Akhir</a:t>
            </a:r>
          </a:p>
        </p:txBody>
      </p:sp>
      <p:sp>
        <p:nvSpPr>
          <p:cNvPr id="88071" name="Line 6"/>
          <p:cNvSpPr>
            <a:spLocks noChangeShapeType="1"/>
          </p:cNvSpPr>
          <p:nvPr/>
        </p:nvSpPr>
        <p:spPr bwMode="auto">
          <a:xfrm flipH="1" flipV="1">
            <a:off x="3508375" y="2997200"/>
            <a:ext cx="847725" cy="208756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8072" name="AutoShape 7"/>
          <p:cNvSpPr>
            <a:spLocks/>
          </p:cNvSpPr>
          <p:nvPr/>
        </p:nvSpPr>
        <p:spPr bwMode="auto">
          <a:xfrm>
            <a:off x="1381125" y="4149725"/>
            <a:ext cx="133350" cy="647700"/>
          </a:xfrm>
          <a:prstGeom prst="rightBrace">
            <a:avLst>
              <a:gd name="adj1" fmla="val 40476"/>
              <a:gd name="adj2" fmla="val 50000"/>
            </a:avLst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600">
              <a:solidFill>
                <a:srgbClr val="669900"/>
              </a:solidFill>
              <a:latin typeface="Arial Narrow" pitchFamily="34" charset="0"/>
            </a:endParaRPr>
          </a:p>
        </p:txBody>
      </p:sp>
      <p:sp>
        <p:nvSpPr>
          <p:cNvPr id="88073" name="AutoShape 8"/>
          <p:cNvSpPr>
            <a:spLocks noChangeArrowheads="1"/>
          </p:cNvSpPr>
          <p:nvPr/>
        </p:nvSpPr>
        <p:spPr bwMode="auto">
          <a:xfrm>
            <a:off x="304800" y="1196975"/>
            <a:ext cx="4038600" cy="1944688"/>
          </a:xfrm>
          <a:prstGeom prst="foldedCorner">
            <a:avLst>
              <a:gd name="adj" fmla="val 12500"/>
            </a:avLst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00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l"/>
            <a:endParaRPr lang="en-US" sz="1600">
              <a:solidFill>
                <a:schemeClr val="bg2"/>
              </a:solidFill>
              <a:latin typeface="Arial Narrow" pitchFamily="34" charset="0"/>
            </a:endParaRPr>
          </a:p>
          <a:p>
            <a:pPr algn="l"/>
            <a:r>
              <a:rPr lang="en-US" sz="1600" b="1">
                <a:solidFill>
                  <a:schemeClr val="bg2"/>
                </a:solidFill>
                <a:latin typeface="Arial Narrow" pitchFamily="34" charset="0"/>
              </a:rPr>
              <a:t>Laporan Realisasi Anggaran</a:t>
            </a:r>
          </a:p>
          <a:p>
            <a:pPr algn="l"/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Anggaran – Realisasi Pendapatan</a:t>
            </a:r>
          </a:p>
          <a:p>
            <a:pPr algn="l"/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Anggaran – Realisasi Belanja  </a:t>
            </a:r>
          </a:p>
          <a:p>
            <a:pPr algn="l"/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Anggaran – Realisasi Surplus/Defisit </a:t>
            </a:r>
          </a:p>
          <a:p>
            <a:pPr algn="l"/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Anggaran – Realisasi Pembiayaan </a:t>
            </a:r>
          </a:p>
          <a:p>
            <a:pPr algn="l"/>
            <a:r>
              <a:rPr lang="en-US" sz="1600">
                <a:solidFill>
                  <a:schemeClr val="bg2"/>
                </a:solidFill>
                <a:latin typeface="Arial Narrow" pitchFamily="34" charset="0"/>
              </a:rPr>
              <a:t>SILPA</a:t>
            </a:r>
          </a:p>
        </p:txBody>
      </p:sp>
      <p:sp>
        <p:nvSpPr>
          <p:cNvPr id="88074" name="Line 9"/>
          <p:cNvSpPr>
            <a:spLocks noChangeShapeType="1"/>
          </p:cNvSpPr>
          <p:nvPr/>
        </p:nvSpPr>
        <p:spPr bwMode="auto">
          <a:xfrm flipH="1" flipV="1">
            <a:off x="2976563" y="4076700"/>
            <a:ext cx="1235075" cy="1008063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88075" name="Line 10"/>
          <p:cNvSpPr>
            <a:spLocks noChangeShapeType="1"/>
          </p:cNvSpPr>
          <p:nvPr/>
        </p:nvSpPr>
        <p:spPr bwMode="auto">
          <a:xfrm flipV="1">
            <a:off x="4500563" y="3211513"/>
            <a:ext cx="1150937" cy="187325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F91C3F85-9904-47C3-A109-FECE2BFC695B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67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4450"/>
            <a:ext cx="9144000" cy="1223963"/>
          </a:xfr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7200" dirty="0" smtClean="0">
                <a:solidFill>
                  <a:srgbClr val="FFC000"/>
                </a:solidFill>
                <a:latin typeface="Arial Rounded MT Bold" pitchFamily="34" charset="0"/>
              </a:rPr>
              <a:t>LAPORAN </a:t>
            </a:r>
            <a:br>
              <a:rPr lang="en-GB" sz="7200" dirty="0" smtClean="0">
                <a:solidFill>
                  <a:srgbClr val="FFC000"/>
                </a:solidFill>
                <a:latin typeface="Arial Rounded MT Bold" pitchFamily="34" charset="0"/>
              </a:rPr>
            </a:br>
            <a:r>
              <a:rPr lang="en-GB" sz="7200" dirty="0" smtClean="0">
                <a:solidFill>
                  <a:srgbClr val="FFC000"/>
                </a:solidFill>
                <a:latin typeface="Arial Rounded MT Bold" pitchFamily="34" charset="0"/>
              </a:rPr>
              <a:t>KEUANGAN DAN KINERJA</a:t>
            </a:r>
            <a:endParaRPr lang="en-US" sz="7200" dirty="0" smtClean="0">
              <a:solidFill>
                <a:srgbClr val="FFC000"/>
              </a:solidFill>
              <a:latin typeface="Arial Rounded MT Bold" pitchFamily="34" charset="0"/>
            </a:endParaRPr>
          </a:p>
        </p:txBody>
      </p:sp>
      <p:sp>
        <p:nvSpPr>
          <p:cNvPr id="177155" name="AutoShape 3"/>
          <p:cNvSpPr>
            <a:spLocks noChangeArrowheads="1"/>
          </p:cNvSpPr>
          <p:nvPr/>
        </p:nvSpPr>
        <p:spPr bwMode="auto">
          <a:xfrm>
            <a:off x="762000" y="2667000"/>
            <a:ext cx="7129463" cy="647700"/>
          </a:xfrm>
          <a:prstGeom prst="flowChart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000000"/>
                </a:solidFill>
              </a:rPr>
              <a:t>SURAT PERNYATAAN TANGGUNG JAWAB</a:t>
            </a:r>
          </a:p>
        </p:txBody>
      </p:sp>
      <p:sp>
        <p:nvSpPr>
          <p:cNvPr id="177156" name="AutoShape 4"/>
          <p:cNvSpPr>
            <a:spLocks noChangeArrowheads="1"/>
          </p:cNvSpPr>
          <p:nvPr/>
        </p:nvSpPr>
        <p:spPr bwMode="auto">
          <a:xfrm>
            <a:off x="395288" y="5376863"/>
            <a:ext cx="1154112" cy="719137"/>
          </a:xfrm>
          <a:prstGeom prst="flowChartDocumen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</a:rPr>
              <a:t>IKHTISAR</a:t>
            </a:r>
          </a:p>
          <a:p>
            <a:r>
              <a:rPr lang="en-US" sz="1200" b="1">
                <a:solidFill>
                  <a:srgbClr val="000000"/>
                </a:solidFill>
              </a:rPr>
              <a:t>KINERJA</a:t>
            </a:r>
          </a:p>
        </p:txBody>
      </p:sp>
      <p:sp>
        <p:nvSpPr>
          <p:cNvPr id="177157" name="AutoShape 5"/>
          <p:cNvSpPr>
            <a:spLocks noChangeArrowheads="1"/>
          </p:cNvSpPr>
          <p:nvPr/>
        </p:nvSpPr>
        <p:spPr bwMode="auto">
          <a:xfrm>
            <a:off x="1692275" y="5376863"/>
            <a:ext cx="1152525" cy="719137"/>
          </a:xfrm>
          <a:prstGeom prst="flowChartDocument">
            <a:avLst/>
          </a:prstGeom>
          <a:solidFill>
            <a:srgbClr val="DFE0B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</a:rPr>
              <a:t>IKHTISAR</a:t>
            </a:r>
          </a:p>
          <a:p>
            <a:r>
              <a:rPr lang="en-US" sz="1200" b="1">
                <a:solidFill>
                  <a:srgbClr val="000000"/>
                </a:solidFill>
              </a:rPr>
              <a:t>LAIN</a:t>
            </a:r>
          </a:p>
        </p:txBody>
      </p:sp>
      <p:sp>
        <p:nvSpPr>
          <p:cNvPr id="177158" name="AutoShape 6"/>
          <p:cNvSpPr>
            <a:spLocks noChangeArrowheads="1"/>
          </p:cNvSpPr>
          <p:nvPr/>
        </p:nvSpPr>
        <p:spPr bwMode="auto">
          <a:xfrm>
            <a:off x="4356100" y="5376863"/>
            <a:ext cx="1154113" cy="719137"/>
          </a:xfrm>
          <a:prstGeom prst="flowChartDocument">
            <a:avLst/>
          </a:prstGeom>
          <a:solidFill>
            <a:srgbClr val="DFE0B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</a:rPr>
              <a:t>IKHTISAR</a:t>
            </a:r>
          </a:p>
          <a:p>
            <a:r>
              <a:rPr lang="en-US" sz="1200" b="1">
                <a:solidFill>
                  <a:srgbClr val="000000"/>
                </a:solidFill>
              </a:rPr>
              <a:t>LAIN</a:t>
            </a:r>
          </a:p>
        </p:txBody>
      </p:sp>
      <p:sp>
        <p:nvSpPr>
          <p:cNvPr id="177159" name="AutoShape 7"/>
          <p:cNvSpPr>
            <a:spLocks noChangeArrowheads="1"/>
          </p:cNvSpPr>
          <p:nvPr/>
        </p:nvSpPr>
        <p:spPr bwMode="auto">
          <a:xfrm>
            <a:off x="3059113" y="5375275"/>
            <a:ext cx="1152525" cy="720725"/>
          </a:xfrm>
          <a:prstGeom prst="flowChartDocument">
            <a:avLst/>
          </a:prstGeom>
          <a:solidFill>
            <a:srgbClr val="DFE0B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200" b="1">
                <a:solidFill>
                  <a:srgbClr val="000000"/>
                </a:solidFill>
              </a:rPr>
              <a:t>IKHTISAR LK</a:t>
            </a:r>
          </a:p>
          <a:p>
            <a:r>
              <a:rPr lang="en-US" sz="1200" b="1">
                <a:solidFill>
                  <a:srgbClr val="000000"/>
                </a:solidFill>
              </a:rPr>
              <a:t>BUMN/BUMD</a:t>
            </a:r>
          </a:p>
        </p:txBody>
      </p:sp>
      <p:sp>
        <p:nvSpPr>
          <p:cNvPr id="177160" name="AutoShape 8"/>
          <p:cNvSpPr>
            <a:spLocks noChangeArrowheads="1"/>
          </p:cNvSpPr>
          <p:nvPr/>
        </p:nvSpPr>
        <p:spPr bwMode="auto">
          <a:xfrm>
            <a:off x="990600" y="3352800"/>
            <a:ext cx="1296988" cy="811213"/>
          </a:xfrm>
          <a:prstGeom prst="flowChartDocument">
            <a:avLst/>
          </a:prstGeom>
          <a:solidFill>
            <a:srgbClr val="AADAB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000000"/>
                </a:solidFill>
              </a:rPr>
              <a:t>LRA</a:t>
            </a:r>
          </a:p>
        </p:txBody>
      </p:sp>
      <p:sp>
        <p:nvSpPr>
          <p:cNvPr id="177161" name="AutoShape 9"/>
          <p:cNvSpPr>
            <a:spLocks noChangeArrowheads="1"/>
          </p:cNvSpPr>
          <p:nvPr/>
        </p:nvSpPr>
        <p:spPr bwMode="auto">
          <a:xfrm>
            <a:off x="3505200" y="3352800"/>
            <a:ext cx="1295400" cy="1341438"/>
          </a:xfrm>
          <a:prstGeom prst="flowChartDocument">
            <a:avLst/>
          </a:prstGeom>
          <a:solidFill>
            <a:srgbClr val="AADAB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000000"/>
                </a:solidFill>
              </a:rPr>
              <a:t>NERACA</a:t>
            </a:r>
          </a:p>
        </p:txBody>
      </p:sp>
      <p:sp>
        <p:nvSpPr>
          <p:cNvPr id="177162" name="AutoShape 10"/>
          <p:cNvSpPr>
            <a:spLocks noChangeArrowheads="1"/>
          </p:cNvSpPr>
          <p:nvPr/>
        </p:nvSpPr>
        <p:spPr bwMode="auto">
          <a:xfrm>
            <a:off x="5334000" y="3352800"/>
            <a:ext cx="1295400" cy="1341438"/>
          </a:xfrm>
          <a:prstGeom prst="flowChartDocument">
            <a:avLst/>
          </a:prstGeom>
          <a:solidFill>
            <a:srgbClr val="AADAB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000000"/>
                </a:solidFill>
              </a:rPr>
              <a:t>LAK</a:t>
            </a:r>
          </a:p>
        </p:txBody>
      </p:sp>
      <p:sp>
        <p:nvSpPr>
          <p:cNvPr id="177163" name="AutoShape 11"/>
          <p:cNvSpPr>
            <a:spLocks noChangeArrowheads="1"/>
          </p:cNvSpPr>
          <p:nvPr/>
        </p:nvSpPr>
        <p:spPr bwMode="auto">
          <a:xfrm>
            <a:off x="7086600" y="3352800"/>
            <a:ext cx="1295400" cy="1341438"/>
          </a:xfrm>
          <a:prstGeom prst="flowChartDocument">
            <a:avLst/>
          </a:prstGeom>
          <a:solidFill>
            <a:srgbClr val="AADAB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1800" b="1">
                <a:solidFill>
                  <a:srgbClr val="000000"/>
                </a:solidFill>
              </a:rPr>
              <a:t>CALK</a:t>
            </a:r>
          </a:p>
        </p:txBody>
      </p:sp>
      <p:cxnSp>
        <p:nvCxnSpPr>
          <p:cNvPr id="177164" name="AutoShape 12"/>
          <p:cNvCxnSpPr>
            <a:cxnSpLocks noChangeShapeType="1"/>
            <a:stCxn id="177160" idx="2"/>
            <a:endCxn id="177156" idx="0"/>
          </p:cNvCxnSpPr>
          <p:nvPr/>
        </p:nvCxnSpPr>
        <p:spPr bwMode="auto">
          <a:xfrm rot="5400000">
            <a:off x="677863" y="4414838"/>
            <a:ext cx="1257300" cy="666750"/>
          </a:xfrm>
          <a:prstGeom prst="bentConnector3">
            <a:avLst>
              <a:gd name="adj1" fmla="val 51644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7165" name="AutoShape 13"/>
          <p:cNvCxnSpPr>
            <a:cxnSpLocks noChangeShapeType="1"/>
          </p:cNvCxnSpPr>
          <p:nvPr/>
        </p:nvCxnSpPr>
        <p:spPr bwMode="auto">
          <a:xfrm rot="16200000" flipH="1">
            <a:off x="1325563" y="4392613"/>
            <a:ext cx="1333500" cy="704850"/>
          </a:xfrm>
          <a:prstGeom prst="bentConnector3">
            <a:avLst>
              <a:gd name="adj1" fmla="val 51546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7166" name="AutoShape 14"/>
          <p:cNvCxnSpPr>
            <a:cxnSpLocks noChangeShapeType="1"/>
            <a:stCxn id="177161" idx="2"/>
            <a:endCxn id="177159" idx="0"/>
          </p:cNvCxnSpPr>
          <p:nvPr/>
        </p:nvCxnSpPr>
        <p:spPr bwMode="auto">
          <a:xfrm rot="5400000">
            <a:off x="3516313" y="4738687"/>
            <a:ext cx="755650" cy="517525"/>
          </a:xfrm>
          <a:prstGeom prst="bentConnector3">
            <a:avLst>
              <a:gd name="adj1" fmla="val 54833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7167" name="AutoShape 15"/>
          <p:cNvCxnSpPr>
            <a:cxnSpLocks noChangeShapeType="1"/>
            <a:stCxn id="177161" idx="2"/>
            <a:endCxn id="177158" idx="0"/>
          </p:cNvCxnSpPr>
          <p:nvPr/>
        </p:nvCxnSpPr>
        <p:spPr bwMode="auto">
          <a:xfrm rot="16200000" flipH="1">
            <a:off x="4164806" y="4607719"/>
            <a:ext cx="757238" cy="781050"/>
          </a:xfrm>
          <a:prstGeom prst="bentConnector3">
            <a:avLst>
              <a:gd name="adj1" fmla="val 54718"/>
            </a:avLst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7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7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7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7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4" grpId="0" animBg="1"/>
      <p:bldP spid="177155" grpId="0" animBg="1"/>
      <p:bldP spid="177156" grpId="0" animBg="1"/>
      <p:bldP spid="177157" grpId="0" animBg="1"/>
      <p:bldP spid="177158" grpId="0" animBg="1"/>
      <p:bldP spid="177159" grpId="0" animBg="1"/>
      <p:bldP spid="177160" grpId="0" animBg="1"/>
      <p:bldP spid="177161" grpId="0" animBg="1"/>
      <p:bldP spid="177162" grpId="0" animBg="1"/>
      <p:bldP spid="17716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0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-26988"/>
            <a:ext cx="9144000" cy="703263"/>
          </a:xfr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lin ang="5400000" scaled="1"/>
          </a:gradFill>
          <a:extLs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defRPr/>
            </a:pPr>
            <a:r>
              <a:rPr lang="en-US" smtClean="0">
                <a:solidFill>
                  <a:schemeClr val="tx1"/>
                </a:solidFill>
                <a:latin typeface="Bodoni MT Black" pitchFamily="18" charset="0"/>
              </a:rPr>
              <a:t>Standar &amp; Sistem Akuntansi</a:t>
            </a:r>
          </a:p>
        </p:txBody>
      </p:sp>
      <p:sp>
        <p:nvSpPr>
          <p:cNvPr id="9523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47AE4D65-D861-4044-8910-542F1A02208B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68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179202" name="AutoShape 2"/>
          <p:cNvSpPr>
            <a:spLocks noChangeArrowheads="1"/>
          </p:cNvSpPr>
          <p:nvPr/>
        </p:nvSpPr>
        <p:spPr bwMode="auto">
          <a:xfrm rot="-5400000">
            <a:off x="2015332" y="4976019"/>
            <a:ext cx="1944687" cy="1152525"/>
          </a:xfrm>
          <a:prstGeom prst="rightArrow">
            <a:avLst>
              <a:gd name="adj1" fmla="val 50000"/>
              <a:gd name="adj2" fmla="val 42183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03" name="AutoShape 3"/>
          <p:cNvSpPr>
            <a:spLocks noChangeArrowheads="1"/>
          </p:cNvSpPr>
          <p:nvPr/>
        </p:nvSpPr>
        <p:spPr bwMode="auto">
          <a:xfrm rot="-5400000">
            <a:off x="3599657" y="4976019"/>
            <a:ext cx="1944687" cy="1152525"/>
          </a:xfrm>
          <a:prstGeom prst="rightArrow">
            <a:avLst>
              <a:gd name="adj1" fmla="val 50000"/>
              <a:gd name="adj2" fmla="val 42183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04" name="AutoShape 4"/>
          <p:cNvSpPr>
            <a:spLocks noChangeArrowheads="1"/>
          </p:cNvSpPr>
          <p:nvPr/>
        </p:nvSpPr>
        <p:spPr bwMode="auto">
          <a:xfrm rot="-5400000">
            <a:off x="5255419" y="4976019"/>
            <a:ext cx="1944687" cy="1152525"/>
          </a:xfrm>
          <a:prstGeom prst="rightArrow">
            <a:avLst>
              <a:gd name="adj1" fmla="val 50000"/>
              <a:gd name="adj2" fmla="val 42183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05" name="AutoShape 5"/>
          <p:cNvSpPr>
            <a:spLocks noChangeArrowheads="1"/>
          </p:cNvSpPr>
          <p:nvPr/>
        </p:nvSpPr>
        <p:spPr bwMode="auto">
          <a:xfrm rot="-5400000">
            <a:off x="6912769" y="4976019"/>
            <a:ext cx="1944687" cy="1152525"/>
          </a:xfrm>
          <a:prstGeom prst="rightArrow">
            <a:avLst>
              <a:gd name="adj1" fmla="val 50000"/>
              <a:gd name="adj2" fmla="val 42183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06" name="AutoShape 6"/>
          <p:cNvSpPr>
            <a:spLocks noChangeArrowheads="1"/>
          </p:cNvSpPr>
          <p:nvPr/>
        </p:nvSpPr>
        <p:spPr bwMode="auto">
          <a:xfrm rot="-5400000">
            <a:off x="359569" y="4976019"/>
            <a:ext cx="1944687" cy="1152525"/>
          </a:xfrm>
          <a:prstGeom prst="rightArrow">
            <a:avLst>
              <a:gd name="adj1" fmla="val 50000"/>
              <a:gd name="adj2" fmla="val 42183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08" name="Oval 8"/>
          <p:cNvSpPr>
            <a:spLocks noChangeArrowheads="1"/>
          </p:cNvSpPr>
          <p:nvPr/>
        </p:nvSpPr>
        <p:spPr bwMode="auto">
          <a:xfrm>
            <a:off x="971550" y="620713"/>
            <a:ext cx="7272338" cy="6477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3600">
                <a:solidFill>
                  <a:schemeClr val="tx1"/>
                </a:solidFill>
                <a:latin typeface="Impact" pitchFamily="34" charset="0"/>
              </a:rPr>
              <a:t>Standar Akuntansi</a:t>
            </a:r>
          </a:p>
        </p:txBody>
      </p:sp>
      <p:sp>
        <p:nvSpPr>
          <p:cNvPr id="179209" name="AutoShape 9"/>
          <p:cNvSpPr>
            <a:spLocks noChangeArrowheads="1"/>
          </p:cNvSpPr>
          <p:nvPr/>
        </p:nvSpPr>
        <p:spPr bwMode="auto">
          <a:xfrm>
            <a:off x="2700338" y="1270000"/>
            <a:ext cx="3816350" cy="5746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10" name="Rectangle 10"/>
          <p:cNvSpPr>
            <a:spLocks noChangeArrowheads="1"/>
          </p:cNvSpPr>
          <p:nvPr/>
        </p:nvSpPr>
        <p:spPr bwMode="auto">
          <a:xfrm>
            <a:off x="0" y="1841500"/>
            <a:ext cx="9144000" cy="27368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id-ID" sz="18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9211" name="Text Box 11"/>
          <p:cNvSpPr txBox="1">
            <a:spLocks noChangeArrowheads="1"/>
          </p:cNvSpPr>
          <p:nvPr/>
        </p:nvSpPr>
        <p:spPr bwMode="auto">
          <a:xfrm>
            <a:off x="900113" y="4002088"/>
            <a:ext cx="7127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solidFill>
                  <a:schemeClr val="tx1"/>
                </a:solidFill>
                <a:latin typeface="Impact" pitchFamily="34" charset="0"/>
              </a:rPr>
              <a:t>SISTEM AKUNTANSI</a:t>
            </a:r>
          </a:p>
        </p:txBody>
      </p:sp>
      <p:sp>
        <p:nvSpPr>
          <p:cNvPr id="179212" name="AutoShape 12"/>
          <p:cNvSpPr>
            <a:spLocks noChangeArrowheads="1"/>
          </p:cNvSpPr>
          <p:nvPr/>
        </p:nvSpPr>
        <p:spPr bwMode="auto">
          <a:xfrm>
            <a:off x="4213225" y="2346325"/>
            <a:ext cx="3022600" cy="1584325"/>
          </a:xfrm>
          <a:prstGeom prst="homePlate">
            <a:avLst>
              <a:gd name="adj" fmla="val 27955"/>
            </a:avLst>
          </a:prstGeom>
          <a:solidFill>
            <a:srgbClr val="66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id-ID" sz="18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9213" name="AutoShape 13"/>
          <p:cNvSpPr>
            <a:spLocks noChangeArrowheads="1"/>
          </p:cNvSpPr>
          <p:nvPr/>
        </p:nvSpPr>
        <p:spPr bwMode="auto">
          <a:xfrm>
            <a:off x="1692275" y="2346325"/>
            <a:ext cx="3240088" cy="1584325"/>
          </a:xfrm>
          <a:prstGeom prst="homePlate">
            <a:avLst>
              <a:gd name="adj" fmla="val 20735"/>
            </a:avLst>
          </a:pr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id-ID" sz="180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79214" name="AutoShape 14"/>
          <p:cNvSpPr>
            <a:spLocks noChangeArrowheads="1"/>
          </p:cNvSpPr>
          <p:nvPr/>
        </p:nvSpPr>
        <p:spPr bwMode="auto">
          <a:xfrm>
            <a:off x="34925" y="2346325"/>
            <a:ext cx="2376488" cy="1584325"/>
          </a:xfrm>
          <a:prstGeom prst="homePlate">
            <a:avLst>
              <a:gd name="adj" fmla="val 41681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id-ID" sz="18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79215" name="Text Box 15"/>
          <p:cNvSpPr txBox="1">
            <a:spLocks noChangeArrowheads="1"/>
          </p:cNvSpPr>
          <p:nvPr/>
        </p:nvSpPr>
        <p:spPr bwMode="auto">
          <a:xfrm>
            <a:off x="107950" y="2524125"/>
            <a:ext cx="1727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1800" b="1">
                <a:solidFill>
                  <a:srgbClr val="000000"/>
                </a:solidFill>
                <a:latin typeface="Verdana" pitchFamily="34" charset="0"/>
              </a:rPr>
              <a:t>Transaksi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Keuangan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Kekayaan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Kewajiban</a:t>
            </a:r>
          </a:p>
        </p:txBody>
      </p:sp>
      <p:sp>
        <p:nvSpPr>
          <p:cNvPr id="179216" name="Text Box 16"/>
          <p:cNvSpPr txBox="1">
            <a:spLocks noChangeArrowheads="1"/>
          </p:cNvSpPr>
          <p:nvPr/>
        </p:nvSpPr>
        <p:spPr bwMode="auto">
          <a:xfrm>
            <a:off x="2268538" y="2524125"/>
            <a:ext cx="259238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sz="1800" b="1">
                <a:solidFill>
                  <a:srgbClr val="000000"/>
                </a:solidFill>
                <a:latin typeface="Verdana" pitchFamily="34" charset="0"/>
              </a:rPr>
              <a:t>Proses Akuntansi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Analisa Transaksi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Jurnal / Entries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Posting</a:t>
            </a:r>
          </a:p>
        </p:txBody>
      </p:sp>
      <p:sp>
        <p:nvSpPr>
          <p:cNvPr id="179217" name="Text Box 17"/>
          <p:cNvSpPr txBox="1">
            <a:spLocks noChangeArrowheads="1"/>
          </p:cNvSpPr>
          <p:nvPr/>
        </p:nvSpPr>
        <p:spPr bwMode="auto">
          <a:xfrm>
            <a:off x="4859338" y="2413000"/>
            <a:ext cx="2159000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sz="1800" b="1">
                <a:solidFill>
                  <a:srgbClr val="000000"/>
                </a:solidFill>
                <a:latin typeface="Verdana" pitchFamily="34" charset="0"/>
              </a:rPr>
              <a:t>Lap. Keuangan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LRA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Neraca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LAK</a:t>
            </a:r>
          </a:p>
          <a:p>
            <a:pPr algn="l"/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- CALK</a:t>
            </a:r>
          </a:p>
          <a:p>
            <a:pPr algn="l">
              <a:spcBef>
                <a:spcPct val="50000"/>
              </a:spcBef>
            </a:pPr>
            <a:endParaRPr lang="en-US" sz="180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79218" name="Oval 18"/>
          <p:cNvSpPr>
            <a:spLocks noChangeArrowheads="1"/>
          </p:cNvSpPr>
          <p:nvPr/>
        </p:nvSpPr>
        <p:spPr bwMode="auto">
          <a:xfrm>
            <a:off x="7308850" y="2057400"/>
            <a:ext cx="1871663" cy="2232025"/>
          </a:xfrm>
          <a:prstGeom prst="ellipse">
            <a:avLst/>
          </a:prstGeom>
          <a:solidFill>
            <a:srgbClr val="FF99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79219" name="Text Box 19"/>
          <p:cNvSpPr txBox="1">
            <a:spLocks noChangeArrowheads="1"/>
          </p:cNvSpPr>
          <p:nvPr/>
        </p:nvSpPr>
        <p:spPr bwMode="auto">
          <a:xfrm>
            <a:off x="7307263" y="2490788"/>
            <a:ext cx="1873250" cy="1382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Relevan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Reliable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Complete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1800">
                <a:solidFill>
                  <a:srgbClr val="000000"/>
                </a:solidFill>
                <a:latin typeface="Verdana" pitchFamily="34" charset="0"/>
              </a:rPr>
              <a:t>Comparable</a:t>
            </a:r>
          </a:p>
        </p:txBody>
      </p:sp>
      <p:sp>
        <p:nvSpPr>
          <p:cNvPr id="179220" name="Text Box 20"/>
          <p:cNvSpPr txBox="1">
            <a:spLocks noChangeArrowheads="1"/>
          </p:cNvSpPr>
          <p:nvPr/>
        </p:nvSpPr>
        <p:spPr bwMode="auto">
          <a:xfrm>
            <a:off x="395288" y="1985963"/>
            <a:ext cx="10810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Input</a:t>
            </a:r>
          </a:p>
        </p:txBody>
      </p:sp>
      <p:sp>
        <p:nvSpPr>
          <p:cNvPr id="179221" name="Text Box 21"/>
          <p:cNvSpPr txBox="1">
            <a:spLocks noChangeArrowheads="1"/>
          </p:cNvSpPr>
          <p:nvPr/>
        </p:nvSpPr>
        <p:spPr bwMode="auto">
          <a:xfrm>
            <a:off x="2843213" y="1985963"/>
            <a:ext cx="12969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Process</a:t>
            </a:r>
          </a:p>
        </p:txBody>
      </p:sp>
      <p:sp>
        <p:nvSpPr>
          <p:cNvPr id="179222" name="Text Box 22"/>
          <p:cNvSpPr txBox="1">
            <a:spLocks noChangeArrowheads="1"/>
          </p:cNvSpPr>
          <p:nvPr/>
        </p:nvSpPr>
        <p:spPr bwMode="auto">
          <a:xfrm>
            <a:off x="5291138" y="1985963"/>
            <a:ext cx="11525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Output</a:t>
            </a:r>
          </a:p>
        </p:txBody>
      </p:sp>
      <p:sp>
        <p:nvSpPr>
          <p:cNvPr id="179223" name="Rectangle 23"/>
          <p:cNvSpPr>
            <a:spLocks noChangeArrowheads="1"/>
          </p:cNvSpPr>
          <p:nvPr/>
        </p:nvSpPr>
        <p:spPr bwMode="auto">
          <a:xfrm>
            <a:off x="468313" y="5446713"/>
            <a:ext cx="1582737" cy="12954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Formulasi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Prosedur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Transaksi</a:t>
            </a:r>
          </a:p>
        </p:txBody>
      </p:sp>
      <p:sp>
        <p:nvSpPr>
          <p:cNvPr id="179224" name="Rectangle 24"/>
          <p:cNvSpPr>
            <a:spLocks noChangeArrowheads="1"/>
          </p:cNvSpPr>
          <p:nvPr/>
        </p:nvSpPr>
        <p:spPr bwMode="auto">
          <a:xfrm>
            <a:off x="2125663" y="5446713"/>
            <a:ext cx="1582737" cy="12954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Bagan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Perkiraan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Standar</a:t>
            </a:r>
          </a:p>
        </p:txBody>
      </p:sp>
      <p:sp>
        <p:nvSpPr>
          <p:cNvPr id="179225" name="Rectangle 25"/>
          <p:cNvSpPr>
            <a:spLocks noChangeArrowheads="1"/>
          </p:cNvSpPr>
          <p:nvPr/>
        </p:nvSpPr>
        <p:spPr bwMode="auto">
          <a:xfrm>
            <a:off x="3781425" y="5446713"/>
            <a:ext cx="1582738" cy="12954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Pengaturan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Kelemba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gaan</a:t>
            </a:r>
          </a:p>
        </p:txBody>
      </p:sp>
      <p:sp>
        <p:nvSpPr>
          <p:cNvPr id="179226" name="Rectangle 26"/>
          <p:cNvSpPr>
            <a:spLocks noChangeArrowheads="1"/>
          </p:cNvSpPr>
          <p:nvPr/>
        </p:nvSpPr>
        <p:spPr bwMode="auto">
          <a:xfrm>
            <a:off x="5437188" y="5446713"/>
            <a:ext cx="1582737" cy="12954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Hardware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&amp; 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Software</a:t>
            </a:r>
          </a:p>
        </p:txBody>
      </p:sp>
      <p:sp>
        <p:nvSpPr>
          <p:cNvPr id="179227" name="Rectangle 27"/>
          <p:cNvSpPr>
            <a:spLocks noChangeArrowheads="1"/>
          </p:cNvSpPr>
          <p:nvPr/>
        </p:nvSpPr>
        <p:spPr bwMode="auto">
          <a:xfrm>
            <a:off x="7092950" y="5446713"/>
            <a:ext cx="1582738" cy="12954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Personil</a:t>
            </a:r>
          </a:p>
          <a:p>
            <a:pPr eaLnBrk="0" hangingPunct="0"/>
            <a:r>
              <a:rPr lang="en-US" sz="1800" b="1">
                <a:solidFill>
                  <a:schemeClr val="tx1"/>
                </a:solidFill>
                <a:latin typeface="Verdana" pitchFamily="34" charset="0"/>
              </a:rPr>
              <a:t>Terampil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9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9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9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9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9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7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7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7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7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7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7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7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79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7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7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 animBg="1"/>
      <p:bldP spid="179203" grpId="0" animBg="1"/>
      <p:bldP spid="179204" grpId="0" animBg="1"/>
      <p:bldP spid="179205" grpId="0" animBg="1"/>
      <p:bldP spid="179206" grpId="0" animBg="1"/>
      <p:bldP spid="179208" grpId="0" animBg="1"/>
      <p:bldP spid="179209" grpId="0" animBg="1"/>
      <p:bldP spid="179210" grpId="0" animBg="1"/>
      <p:bldP spid="179211" grpId="0"/>
      <p:bldP spid="179212" grpId="0" animBg="1"/>
      <p:bldP spid="179213" grpId="0" animBg="1"/>
      <p:bldP spid="179214" grpId="0" animBg="1"/>
      <p:bldP spid="179215" grpId="0"/>
      <p:bldP spid="179216" grpId="0"/>
      <p:bldP spid="179217" grpId="0"/>
      <p:bldP spid="179218" grpId="0" animBg="1"/>
      <p:bldP spid="179219" grpId="0"/>
      <p:bldP spid="179220" grpId="0"/>
      <p:bldP spid="179221" grpId="0"/>
      <p:bldP spid="179222" grpId="0"/>
      <p:bldP spid="179223" grpId="0" animBg="1"/>
      <p:bldP spid="179224" grpId="0" animBg="1"/>
      <p:bldP spid="179225" grpId="0" animBg="1"/>
      <p:bldP spid="179226" grpId="0" animBg="1"/>
      <p:bldP spid="17922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6424F615-91E5-46A8-90C2-0A19CBAC8D5C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69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91139" name="Text Box 2"/>
          <p:cNvSpPr txBox="1">
            <a:spLocks noChangeArrowheads="1"/>
          </p:cNvSpPr>
          <p:nvPr/>
        </p:nvSpPr>
        <p:spPr bwMode="auto">
          <a:xfrm>
            <a:off x="1042988" y="188913"/>
            <a:ext cx="7272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d-ID" sz="2800" b="1">
                <a:solidFill>
                  <a:schemeClr val="tx1"/>
                </a:solidFill>
              </a:rPr>
              <a:t>LAPORAN KEUANGAN</a:t>
            </a:r>
          </a:p>
        </p:txBody>
      </p:sp>
      <p:sp>
        <p:nvSpPr>
          <p:cNvPr id="91140" name="Rectangle 3"/>
          <p:cNvSpPr>
            <a:spLocks noChangeArrowheads="1"/>
          </p:cNvSpPr>
          <p:nvPr/>
        </p:nvSpPr>
        <p:spPr bwMode="auto">
          <a:xfrm>
            <a:off x="3708400" y="1196975"/>
            <a:ext cx="1800225" cy="1008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Laporan Keu</a:t>
            </a:r>
          </a:p>
          <a:p>
            <a:r>
              <a:rPr lang="id-ID" sz="1800">
                <a:solidFill>
                  <a:schemeClr val="tx1"/>
                </a:solidFill>
              </a:rPr>
              <a:t>Kepala SKPD</a:t>
            </a:r>
          </a:p>
        </p:txBody>
      </p:sp>
      <p:sp>
        <p:nvSpPr>
          <p:cNvPr id="91141" name="AutoShape 4"/>
          <p:cNvSpPr>
            <a:spLocks noChangeArrowheads="1"/>
          </p:cNvSpPr>
          <p:nvPr/>
        </p:nvSpPr>
        <p:spPr bwMode="auto">
          <a:xfrm flipH="1">
            <a:off x="323850" y="1196975"/>
            <a:ext cx="2376488" cy="2014538"/>
          </a:xfrm>
          <a:prstGeom prst="flowChartOnlineStorag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1.Laporan </a:t>
            </a:r>
          </a:p>
          <a:p>
            <a:r>
              <a:rPr lang="id-ID" sz="1800">
                <a:solidFill>
                  <a:schemeClr val="tx1"/>
                </a:solidFill>
              </a:rPr>
              <a:t>   Realisasi</a:t>
            </a:r>
          </a:p>
          <a:p>
            <a:r>
              <a:rPr lang="id-ID" sz="1800">
                <a:solidFill>
                  <a:schemeClr val="tx1"/>
                </a:solidFill>
              </a:rPr>
              <a:t>    Anggaran</a:t>
            </a:r>
          </a:p>
          <a:p>
            <a:r>
              <a:rPr lang="id-ID" sz="1800">
                <a:solidFill>
                  <a:schemeClr val="tx1"/>
                </a:solidFill>
              </a:rPr>
              <a:t>2.  Neraca</a:t>
            </a:r>
          </a:p>
          <a:p>
            <a:r>
              <a:rPr lang="en-US" sz="1800">
                <a:solidFill>
                  <a:schemeClr val="tx1"/>
                </a:solidFill>
              </a:rPr>
              <a:t>      </a:t>
            </a:r>
            <a:r>
              <a:rPr lang="id-ID" sz="1800">
                <a:solidFill>
                  <a:schemeClr val="tx1"/>
                </a:solidFill>
              </a:rPr>
              <a:t>3. Catatan</a:t>
            </a:r>
            <a:r>
              <a:rPr lang="en-US" sz="1800">
                <a:solidFill>
                  <a:schemeClr val="tx1"/>
                </a:solidFill>
              </a:rPr>
              <a:t> atas</a:t>
            </a:r>
          </a:p>
          <a:p>
            <a:r>
              <a:rPr lang="en-US" sz="1800">
                <a:solidFill>
                  <a:schemeClr val="tx1"/>
                </a:solidFill>
              </a:rPr>
              <a:t>   Laporan </a:t>
            </a:r>
          </a:p>
          <a:p>
            <a:r>
              <a:rPr lang="en-US" sz="1800">
                <a:solidFill>
                  <a:schemeClr val="tx1"/>
                </a:solidFill>
              </a:rPr>
              <a:t>     Keuangan</a:t>
            </a:r>
            <a:endParaRPr lang="id-ID" sz="1800">
              <a:solidFill>
                <a:schemeClr val="tx1"/>
              </a:solidFill>
            </a:endParaRPr>
          </a:p>
        </p:txBody>
      </p:sp>
      <p:sp>
        <p:nvSpPr>
          <p:cNvPr id="91142" name="Rectangle 5"/>
          <p:cNvSpPr>
            <a:spLocks noChangeArrowheads="1"/>
          </p:cNvSpPr>
          <p:nvPr/>
        </p:nvSpPr>
        <p:spPr bwMode="auto">
          <a:xfrm>
            <a:off x="3708400" y="2924175"/>
            <a:ext cx="1800225" cy="1008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Kepala</a:t>
            </a:r>
          </a:p>
          <a:p>
            <a:r>
              <a:rPr lang="id-ID" sz="1800">
                <a:solidFill>
                  <a:schemeClr val="tx1"/>
                </a:solidFill>
              </a:rPr>
              <a:t>SK-PKD</a:t>
            </a:r>
          </a:p>
        </p:txBody>
      </p:sp>
      <p:sp>
        <p:nvSpPr>
          <p:cNvPr id="91143" name="Rectangle 6"/>
          <p:cNvSpPr>
            <a:spLocks noChangeArrowheads="1"/>
          </p:cNvSpPr>
          <p:nvPr/>
        </p:nvSpPr>
        <p:spPr bwMode="auto">
          <a:xfrm>
            <a:off x="3708400" y="4508500"/>
            <a:ext cx="1800225" cy="720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KDH</a:t>
            </a:r>
          </a:p>
        </p:txBody>
      </p:sp>
      <p:sp>
        <p:nvSpPr>
          <p:cNvPr id="91144" name="Rectangle 7"/>
          <p:cNvSpPr>
            <a:spLocks noChangeArrowheads="1"/>
          </p:cNvSpPr>
          <p:nvPr/>
        </p:nvSpPr>
        <p:spPr bwMode="auto">
          <a:xfrm>
            <a:off x="3733800" y="5715000"/>
            <a:ext cx="1800225" cy="43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BPK</a:t>
            </a:r>
          </a:p>
        </p:txBody>
      </p:sp>
      <p:sp>
        <p:nvSpPr>
          <p:cNvPr id="91145" name="AutoShape 8"/>
          <p:cNvSpPr>
            <a:spLocks noChangeArrowheads="1"/>
          </p:cNvSpPr>
          <p:nvPr/>
        </p:nvSpPr>
        <p:spPr bwMode="auto">
          <a:xfrm flipH="1">
            <a:off x="684213" y="3789363"/>
            <a:ext cx="2087562" cy="792162"/>
          </a:xfrm>
          <a:prstGeom prst="flowChartOnlineStorag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Laporan </a:t>
            </a:r>
          </a:p>
          <a:p>
            <a:r>
              <a:rPr lang="id-ID" sz="1800">
                <a:solidFill>
                  <a:schemeClr val="tx1"/>
                </a:solidFill>
              </a:rPr>
              <a:t>Arus </a:t>
            </a:r>
          </a:p>
          <a:p>
            <a:r>
              <a:rPr lang="id-ID" sz="1800">
                <a:solidFill>
                  <a:schemeClr val="tx1"/>
                </a:solidFill>
              </a:rPr>
              <a:t>Kas</a:t>
            </a:r>
          </a:p>
        </p:txBody>
      </p:sp>
      <p:sp>
        <p:nvSpPr>
          <p:cNvPr id="91146" name="AutoShape 9"/>
          <p:cNvSpPr>
            <a:spLocks noChangeArrowheads="1"/>
          </p:cNvSpPr>
          <p:nvPr/>
        </p:nvSpPr>
        <p:spPr bwMode="auto">
          <a:xfrm flipH="1">
            <a:off x="684213" y="5013325"/>
            <a:ext cx="2159000" cy="836613"/>
          </a:xfrm>
          <a:prstGeom prst="flowChartOnlineStorag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Ikhtisar</a:t>
            </a:r>
          </a:p>
          <a:p>
            <a:r>
              <a:rPr lang="id-ID" sz="1800">
                <a:solidFill>
                  <a:schemeClr val="tx1"/>
                </a:solidFill>
              </a:rPr>
              <a:t>Laporan Keu</a:t>
            </a:r>
          </a:p>
          <a:p>
            <a:r>
              <a:rPr lang="id-ID" sz="1800">
                <a:solidFill>
                  <a:schemeClr val="tx1"/>
                </a:solidFill>
              </a:rPr>
              <a:t>Pers. Da</a:t>
            </a:r>
          </a:p>
        </p:txBody>
      </p:sp>
      <p:sp>
        <p:nvSpPr>
          <p:cNvPr id="91147" name="AutoShape 10"/>
          <p:cNvSpPr>
            <a:spLocks noChangeArrowheads="1"/>
          </p:cNvSpPr>
          <p:nvPr/>
        </p:nvSpPr>
        <p:spPr bwMode="auto">
          <a:xfrm flipH="1">
            <a:off x="6443663" y="3789363"/>
            <a:ext cx="2016125" cy="792162"/>
          </a:xfrm>
          <a:prstGeom prst="flowChartOnlineStorag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Laporan Keu</a:t>
            </a:r>
          </a:p>
          <a:p>
            <a:r>
              <a:rPr lang="id-ID" sz="1800">
                <a:solidFill>
                  <a:schemeClr val="tx1"/>
                </a:solidFill>
              </a:rPr>
              <a:t>Pemda</a:t>
            </a:r>
          </a:p>
        </p:txBody>
      </p:sp>
      <p:sp>
        <p:nvSpPr>
          <p:cNvPr id="91148" name="AutoShape 11"/>
          <p:cNvSpPr>
            <a:spLocks noChangeArrowheads="1"/>
          </p:cNvSpPr>
          <p:nvPr/>
        </p:nvSpPr>
        <p:spPr bwMode="auto">
          <a:xfrm flipH="1">
            <a:off x="6400800" y="5029200"/>
            <a:ext cx="2016125" cy="719138"/>
          </a:xfrm>
          <a:prstGeom prst="flowChartOnlineStorag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id-ID" sz="1800">
                <a:solidFill>
                  <a:schemeClr val="tx1"/>
                </a:solidFill>
              </a:rPr>
              <a:t>Laporan Keu</a:t>
            </a:r>
          </a:p>
          <a:p>
            <a:r>
              <a:rPr lang="id-ID" sz="1800">
                <a:solidFill>
                  <a:schemeClr val="tx1"/>
                </a:solidFill>
              </a:rPr>
              <a:t>Pemda</a:t>
            </a:r>
          </a:p>
        </p:txBody>
      </p:sp>
      <p:sp>
        <p:nvSpPr>
          <p:cNvPr id="91149" name="Line 12"/>
          <p:cNvSpPr>
            <a:spLocks noChangeShapeType="1"/>
          </p:cNvSpPr>
          <p:nvPr/>
        </p:nvSpPr>
        <p:spPr bwMode="auto">
          <a:xfrm>
            <a:off x="4572000" y="2205038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1150" name="Line 13"/>
          <p:cNvSpPr>
            <a:spLocks noChangeShapeType="1"/>
          </p:cNvSpPr>
          <p:nvPr/>
        </p:nvSpPr>
        <p:spPr bwMode="auto">
          <a:xfrm>
            <a:off x="4572000" y="3933825"/>
            <a:ext cx="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1151" name="Line 14"/>
          <p:cNvSpPr>
            <a:spLocks noChangeShapeType="1"/>
          </p:cNvSpPr>
          <p:nvPr/>
        </p:nvSpPr>
        <p:spPr bwMode="auto">
          <a:xfrm>
            <a:off x="4572000" y="5229225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1152" name="Line 15"/>
          <p:cNvSpPr>
            <a:spLocks noChangeShapeType="1"/>
          </p:cNvSpPr>
          <p:nvPr/>
        </p:nvSpPr>
        <p:spPr bwMode="auto">
          <a:xfrm>
            <a:off x="2843213" y="5445125"/>
            <a:ext cx="3889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1153" name="Line 16"/>
          <p:cNvSpPr>
            <a:spLocks noChangeShapeType="1"/>
          </p:cNvSpPr>
          <p:nvPr/>
        </p:nvSpPr>
        <p:spPr bwMode="auto">
          <a:xfrm>
            <a:off x="2771775" y="4221163"/>
            <a:ext cx="4032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1154" name="Line 17"/>
          <p:cNvSpPr>
            <a:spLocks noChangeShapeType="1"/>
          </p:cNvSpPr>
          <p:nvPr/>
        </p:nvSpPr>
        <p:spPr bwMode="auto">
          <a:xfrm>
            <a:off x="2700338" y="2565400"/>
            <a:ext cx="18716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3511550" y="5099050"/>
            <a:ext cx="2724150" cy="990600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>
            <a:noFill/>
          </a:ln>
          <a:effectLst>
            <a:prstShdw prst="shdw17" dist="17961" dir="2700000">
              <a:srgbClr val="7A5C00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Arial Narrow" pitchFamily="34" charset="0"/>
              </a:rPr>
              <a:t>BENDAHARA PENERIMAAN</a:t>
            </a:r>
          </a:p>
          <a:p>
            <a:pPr eaLnBrk="0" hangingPunct="0"/>
            <a:r>
              <a:rPr lang="en-US" sz="1600" b="1">
                <a:solidFill>
                  <a:srgbClr val="000000"/>
                </a:solidFill>
                <a:latin typeface="Arial Narrow" pitchFamily="34" charset="0"/>
              </a:rPr>
              <a:t>BENDAHARA PENGELUARAN</a:t>
            </a: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6344330" y="3577772"/>
            <a:ext cx="2590800" cy="93662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Arial Narrow" pitchFamily="34" charset="0"/>
              </a:rPr>
              <a:t>SKPKD SELAKU</a:t>
            </a:r>
          </a:p>
          <a:p>
            <a:pPr eaLnBrk="0" hangingPunct="0"/>
            <a:r>
              <a:rPr lang="en-US" sz="1600" b="1">
                <a:solidFill>
                  <a:srgbClr val="000000"/>
                </a:solidFill>
                <a:latin typeface="Arial Narrow" pitchFamily="34" charset="0"/>
              </a:rPr>
              <a:t>BENDAHARA UMUM DAERAH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252413" y="3582988"/>
            <a:ext cx="2590800" cy="936625"/>
          </a:xfrm>
          <a:prstGeom prst="roundRect">
            <a:avLst>
              <a:gd name="adj" fmla="val 16667"/>
            </a:avLst>
          </a:prstGeom>
          <a:solidFill>
            <a:srgbClr val="3366CC"/>
          </a:solidFill>
          <a:ln>
            <a:noFill/>
          </a:ln>
          <a:effectLst>
            <a:prstShdw prst="shdw17" dist="17961" dir="2700000">
              <a:srgbClr val="1F3D7A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eaLnBrk="0" hangingPunct="0"/>
            <a:r>
              <a:rPr lang="en-US" sz="1600" b="1">
                <a:solidFill>
                  <a:srgbClr val="FFFF00"/>
                </a:solidFill>
                <a:latin typeface="Arial Narrow" pitchFamily="34" charset="0"/>
              </a:rPr>
              <a:t>SKPD SELAKU</a:t>
            </a:r>
          </a:p>
          <a:p>
            <a:pPr eaLnBrk="0" hangingPunct="0"/>
            <a:r>
              <a:rPr lang="en-US" sz="1600" b="1">
                <a:solidFill>
                  <a:srgbClr val="FFFF00"/>
                </a:solidFill>
                <a:latin typeface="Arial Narrow" pitchFamily="34" charset="0"/>
              </a:rPr>
              <a:t>PENGGUNA ANGGARAN/BARANG</a:t>
            </a:r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2978150" y="1665288"/>
            <a:ext cx="3317875" cy="838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00"/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eaLnBrk="0" hangingPunct="0"/>
            <a:r>
              <a:rPr lang="en-US" sz="2400" b="1">
                <a:solidFill>
                  <a:srgbClr val="000000"/>
                </a:solidFill>
                <a:latin typeface="Arial Narrow" pitchFamily="34" charset="0"/>
              </a:rPr>
              <a:t>GUBERNUR / BUPATI / WALIKOTA</a:t>
            </a:r>
          </a:p>
        </p:txBody>
      </p:sp>
      <p:sp>
        <p:nvSpPr>
          <p:cNvPr id="263174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3600" smtClean="0">
                <a:solidFill>
                  <a:srgbClr val="FFFF00"/>
                </a:solidFill>
              </a:rPr>
              <a:t>Pola Hubungan Kewenangan</a:t>
            </a:r>
            <a:r>
              <a:rPr lang="id-ID" sz="3600" smtClean="0">
                <a:solidFill>
                  <a:srgbClr val="FFFF00"/>
                </a:solidFill>
              </a:rPr>
              <a:t/>
            </a:r>
            <a:br>
              <a:rPr lang="id-ID" sz="3600" smtClean="0">
                <a:solidFill>
                  <a:srgbClr val="FFFF00"/>
                </a:solidFill>
              </a:rPr>
            </a:br>
            <a:r>
              <a:rPr lang="en-US" sz="3600" smtClean="0">
                <a:solidFill>
                  <a:srgbClr val="FFFF00"/>
                </a:solidFill>
              </a:rPr>
              <a:t>Pengelolaan Keuangan Daerah</a:t>
            </a:r>
          </a:p>
        </p:txBody>
      </p:sp>
      <p:cxnSp>
        <p:nvCxnSpPr>
          <p:cNvPr id="27655" name="AutoShape 7"/>
          <p:cNvCxnSpPr>
            <a:cxnSpLocks noChangeShapeType="1"/>
            <a:stCxn id="27653" idx="1"/>
            <a:endCxn id="27652" idx="0"/>
          </p:cNvCxnSpPr>
          <p:nvPr/>
        </p:nvCxnSpPr>
        <p:spPr bwMode="auto">
          <a:xfrm rot="10800000" flipV="1">
            <a:off x="1547814" y="2084388"/>
            <a:ext cx="1430337" cy="1498600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56" name="AutoShape 8"/>
          <p:cNvCxnSpPr>
            <a:cxnSpLocks noChangeShapeType="1"/>
          </p:cNvCxnSpPr>
          <p:nvPr/>
        </p:nvCxnSpPr>
        <p:spPr bwMode="auto">
          <a:xfrm>
            <a:off x="6734404" y="2026332"/>
            <a:ext cx="1408112" cy="1522412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3177" name="AutoShape 9"/>
          <p:cNvSpPr>
            <a:spLocks noChangeArrowheads="1"/>
          </p:cNvSpPr>
          <p:nvPr/>
        </p:nvSpPr>
        <p:spPr bwMode="auto">
          <a:xfrm>
            <a:off x="3260725" y="3006725"/>
            <a:ext cx="2735263" cy="6477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  <a:effectLst>
            <a:prstShdw prst="shdw17" dist="17961" dir="2700000">
              <a:schemeClr val="tx2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600" b="1">
                <a:solidFill>
                  <a:srgbClr val="000000"/>
                </a:solidFill>
                <a:latin typeface="Arial Narrow" pitchFamily="34" charset="0"/>
                <a:cs typeface="+mn-cs"/>
              </a:rPr>
              <a:t>SEKRETARIS DAERAH</a:t>
            </a:r>
          </a:p>
        </p:txBody>
      </p:sp>
      <p:cxnSp>
        <p:nvCxnSpPr>
          <p:cNvPr id="27658" name="AutoShape 10"/>
          <p:cNvCxnSpPr>
            <a:cxnSpLocks noChangeShapeType="1"/>
          </p:cNvCxnSpPr>
          <p:nvPr/>
        </p:nvCxnSpPr>
        <p:spPr bwMode="auto">
          <a:xfrm>
            <a:off x="4508727" y="2553153"/>
            <a:ext cx="6350" cy="4572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2844800" y="4086225"/>
            <a:ext cx="3455988" cy="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4518025" y="3667125"/>
            <a:ext cx="0" cy="431800"/>
          </a:xfrm>
          <a:prstGeom prst="line">
            <a:avLst/>
          </a:prstGeom>
          <a:noFill/>
          <a:ln w="38100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d-ID"/>
          </a:p>
        </p:txBody>
      </p:sp>
      <p:cxnSp>
        <p:nvCxnSpPr>
          <p:cNvPr id="27661" name="AutoShape 13"/>
          <p:cNvCxnSpPr>
            <a:cxnSpLocks noChangeShapeType="1"/>
          </p:cNvCxnSpPr>
          <p:nvPr/>
        </p:nvCxnSpPr>
        <p:spPr bwMode="auto">
          <a:xfrm rot="10800000">
            <a:off x="1667783" y="4595813"/>
            <a:ext cx="1800225" cy="998537"/>
          </a:xfrm>
          <a:prstGeom prst="bentConnector3">
            <a:avLst>
              <a:gd name="adj1" fmla="val 10008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62" name="AutoShape 14"/>
          <p:cNvCxnSpPr>
            <a:cxnSpLocks noChangeShapeType="1"/>
          </p:cNvCxnSpPr>
          <p:nvPr/>
        </p:nvCxnSpPr>
        <p:spPr bwMode="auto">
          <a:xfrm flipV="1">
            <a:off x="6394450" y="4581525"/>
            <a:ext cx="1800225" cy="998538"/>
          </a:xfrm>
          <a:prstGeom prst="bentConnector3">
            <a:avLst>
              <a:gd name="adj1" fmla="val 100792"/>
            </a:avLst>
          </a:prstGeom>
          <a:noFill/>
          <a:ln w="38100" cap="rnd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 rot="10800000">
            <a:off x="6400800" y="2033588"/>
            <a:ext cx="34834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Connector 20"/>
          <p:cNvCxnSpPr/>
          <p:nvPr/>
        </p:nvCxnSpPr>
        <p:spPr bwMode="auto">
          <a:xfrm>
            <a:off x="6393976" y="2011245"/>
            <a:ext cx="3411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6400800" y="2019719"/>
            <a:ext cx="351693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534400" cy="561975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smtClean="0"/>
              <a:t>SISTEM PERTANGGUNGJAWABAN APBD</a:t>
            </a:r>
          </a:p>
        </p:txBody>
      </p:sp>
      <p:sp>
        <p:nvSpPr>
          <p:cNvPr id="97284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2209800" cy="609600"/>
          </a:xfrm>
          <a:solidFill>
            <a:srgbClr val="6666FF"/>
          </a:solidFill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mtClean="0"/>
              <a:t>SKPD</a:t>
            </a:r>
          </a:p>
        </p:txBody>
      </p:sp>
      <p:sp>
        <p:nvSpPr>
          <p:cNvPr id="972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61E3B7CD-4515-4471-BBB3-3866202D66EC}" type="slidenum">
              <a:rPr lang="en-US" sz="1400" smtClean="0">
                <a:solidFill>
                  <a:schemeClr val="tx1"/>
                </a:solidFill>
              </a:rPr>
              <a:pPr eaLnBrk="1" hangingPunct="1">
                <a:defRPr/>
              </a:pPr>
              <a:t>70</a:t>
            </a:fld>
            <a:endParaRPr lang="en-US" sz="1400" smtClean="0">
              <a:solidFill>
                <a:schemeClr val="tx1"/>
              </a:solidFill>
            </a:endParaRPr>
          </a:p>
        </p:txBody>
      </p:sp>
      <p:sp>
        <p:nvSpPr>
          <p:cNvPr id="92165" name="Rectangle 4"/>
          <p:cNvSpPr>
            <a:spLocks noChangeArrowheads="1"/>
          </p:cNvSpPr>
          <p:nvPr/>
        </p:nvSpPr>
        <p:spPr bwMode="auto">
          <a:xfrm>
            <a:off x="228600" y="2362200"/>
            <a:ext cx="2209800" cy="762000"/>
          </a:xfrm>
          <a:prstGeom prst="rect">
            <a:avLst/>
          </a:prstGeom>
          <a:solidFill>
            <a:srgbClr val="6666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174625" indent="-174625" algn="l" eaLnBrk="0" hangingPunct="0">
              <a:buFontTx/>
              <a:buAutoNum type="arabicPeriod"/>
            </a:pPr>
            <a:r>
              <a:rPr lang="en-US" sz="1200">
                <a:solidFill>
                  <a:schemeClr val="tx1"/>
                </a:solidFill>
                <a:latin typeface="Tahoma" pitchFamily="34" charset="0"/>
              </a:rPr>
              <a:t>MELAKSANAKAN APBD</a:t>
            </a:r>
          </a:p>
          <a:p>
            <a:pPr marL="174625" indent="-174625" algn="l" eaLnBrk="0" hangingPunct="0">
              <a:buFontTx/>
              <a:buAutoNum type="arabicPeriod"/>
            </a:pPr>
            <a:r>
              <a:rPr lang="en-US" sz="1200">
                <a:solidFill>
                  <a:schemeClr val="tx1"/>
                </a:solidFill>
                <a:latin typeface="Tahoma" pitchFamily="34" charset="0"/>
              </a:rPr>
              <a:t>MEMBUKUKAN TRANSAKSI </a:t>
            </a:r>
          </a:p>
          <a:p>
            <a:pPr marL="174625" indent="-174625" algn="l" eaLnBrk="0" hangingPunct="0"/>
            <a:r>
              <a:rPr lang="en-US" sz="1200">
                <a:solidFill>
                  <a:schemeClr val="tx1"/>
                </a:solidFill>
                <a:latin typeface="Tahoma" pitchFamily="34" charset="0"/>
              </a:rPr>
              <a:t>    KEUANGAN</a:t>
            </a:r>
          </a:p>
        </p:txBody>
      </p:sp>
      <p:sp>
        <p:nvSpPr>
          <p:cNvPr id="92166" name="Rectangle 5"/>
          <p:cNvSpPr>
            <a:spLocks noChangeArrowheads="1"/>
          </p:cNvSpPr>
          <p:nvPr/>
        </p:nvSpPr>
        <p:spPr bwMode="auto">
          <a:xfrm>
            <a:off x="228600" y="838200"/>
            <a:ext cx="1524000" cy="838200"/>
          </a:xfrm>
          <a:prstGeom prst="rect">
            <a:avLst/>
          </a:prstGeom>
          <a:solidFill>
            <a:srgbClr val="6666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>
              <a:lnSpc>
                <a:spcPct val="70000"/>
              </a:lnSpc>
            </a:pPr>
            <a:r>
              <a:rPr lang="en-US" sz="2000">
                <a:solidFill>
                  <a:schemeClr val="tx2"/>
                </a:solidFill>
                <a:latin typeface="Arial Narrow" pitchFamily="34" charset="0"/>
              </a:rPr>
              <a:t>TA BERJALAN</a:t>
            </a:r>
          </a:p>
        </p:txBody>
      </p:sp>
      <p:sp>
        <p:nvSpPr>
          <p:cNvPr id="92167" name="Rectangle 6"/>
          <p:cNvSpPr>
            <a:spLocks noChangeArrowheads="1"/>
          </p:cNvSpPr>
          <p:nvPr/>
        </p:nvSpPr>
        <p:spPr bwMode="auto">
          <a:xfrm>
            <a:off x="1524000" y="1219200"/>
            <a:ext cx="914400" cy="533400"/>
          </a:xfrm>
          <a:prstGeom prst="rect">
            <a:avLst/>
          </a:prstGeom>
          <a:solidFill>
            <a:srgbClr val="6666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l">
              <a:lnSpc>
                <a:spcPct val="70000"/>
              </a:lnSpc>
            </a:pPr>
            <a:r>
              <a:rPr lang="en-US" sz="2000" b="1">
                <a:solidFill>
                  <a:schemeClr val="tx2"/>
                </a:solidFill>
                <a:latin typeface="Arial Narrow" pitchFamily="34" charset="0"/>
              </a:rPr>
              <a:t>28 FEB</a:t>
            </a:r>
          </a:p>
        </p:txBody>
      </p:sp>
      <p:sp>
        <p:nvSpPr>
          <p:cNvPr id="92168" name="Rectangle 7"/>
          <p:cNvSpPr>
            <a:spLocks noChangeArrowheads="1"/>
          </p:cNvSpPr>
          <p:nvPr/>
        </p:nvSpPr>
        <p:spPr bwMode="auto">
          <a:xfrm>
            <a:off x="1752600" y="838200"/>
            <a:ext cx="7162800" cy="40798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l">
              <a:lnSpc>
                <a:spcPct val="70000"/>
              </a:lnSpc>
            </a:pPr>
            <a:r>
              <a:rPr lang="en-US" sz="2300" b="1">
                <a:latin typeface="Arial Narrow" pitchFamily="34" charset="0"/>
              </a:rPr>
              <a:t>T A       B E R I K U T N Y A</a:t>
            </a:r>
          </a:p>
        </p:txBody>
      </p:sp>
      <p:sp>
        <p:nvSpPr>
          <p:cNvPr id="92169" name="Rectangle 8"/>
          <p:cNvSpPr>
            <a:spLocks noChangeArrowheads="1"/>
          </p:cNvSpPr>
          <p:nvPr/>
        </p:nvSpPr>
        <p:spPr bwMode="auto">
          <a:xfrm>
            <a:off x="228600" y="3124200"/>
            <a:ext cx="2209800" cy="1600200"/>
          </a:xfrm>
          <a:prstGeom prst="rect">
            <a:avLst/>
          </a:prstGeom>
          <a:solidFill>
            <a:srgbClr val="6666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algn="l" eaLnBrk="0" hangingPunct="0"/>
            <a:r>
              <a:rPr lang="en-US" sz="1200">
                <a:solidFill>
                  <a:schemeClr val="tx1"/>
                </a:solidFill>
                <a:latin typeface="Tahoma" pitchFamily="34" charset="0"/>
              </a:rPr>
              <a:t>MENYUSUN LAPORAN </a:t>
            </a:r>
          </a:p>
          <a:p>
            <a:pPr marL="457200" indent="-457200" algn="l" eaLnBrk="0" hangingPunct="0"/>
            <a:r>
              <a:rPr lang="en-US" sz="1200">
                <a:solidFill>
                  <a:schemeClr val="tx1"/>
                </a:solidFill>
                <a:latin typeface="Tahoma" pitchFamily="34" charset="0"/>
              </a:rPr>
              <a:t>KEUANGAN</a:t>
            </a:r>
          </a:p>
          <a:p>
            <a:pPr marL="457200" indent="-457200" algn="l" eaLnBrk="0" hangingPunct="0">
              <a:buFontTx/>
              <a:buChar char="•"/>
            </a:pPr>
            <a:r>
              <a:rPr lang="en-US" sz="2400">
                <a:solidFill>
                  <a:schemeClr val="tx1"/>
                </a:solidFill>
                <a:latin typeface="Tahoma" pitchFamily="34" charset="0"/>
              </a:rPr>
              <a:t>LRA</a:t>
            </a:r>
          </a:p>
          <a:p>
            <a:pPr marL="457200" indent="-457200" algn="l" eaLnBrk="0" hangingPunct="0">
              <a:buFontTx/>
              <a:buChar char="•"/>
            </a:pPr>
            <a:r>
              <a:rPr lang="en-US" sz="2400">
                <a:solidFill>
                  <a:schemeClr val="tx1"/>
                </a:solidFill>
                <a:latin typeface="Tahoma" pitchFamily="34" charset="0"/>
              </a:rPr>
              <a:t>NERACA</a:t>
            </a:r>
          </a:p>
          <a:p>
            <a:pPr marL="457200" indent="-457200" algn="l" eaLnBrk="0" hangingPunct="0">
              <a:buFontTx/>
              <a:buChar char="•"/>
            </a:pPr>
            <a:r>
              <a:rPr lang="en-US" sz="2400">
                <a:solidFill>
                  <a:schemeClr val="tx1"/>
                </a:solidFill>
                <a:latin typeface="Tahoma" pitchFamily="34" charset="0"/>
              </a:rPr>
              <a:t>CALK</a:t>
            </a:r>
          </a:p>
        </p:txBody>
      </p:sp>
      <p:sp>
        <p:nvSpPr>
          <p:cNvPr id="92170" name="Rectangle 9"/>
          <p:cNvSpPr>
            <a:spLocks noChangeArrowheads="1"/>
          </p:cNvSpPr>
          <p:nvPr/>
        </p:nvSpPr>
        <p:spPr bwMode="auto">
          <a:xfrm>
            <a:off x="2514600" y="1268413"/>
            <a:ext cx="1752600" cy="407987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l">
              <a:lnSpc>
                <a:spcPct val="70000"/>
              </a:lnSpc>
            </a:pPr>
            <a:r>
              <a:rPr lang="en-US" sz="2300" b="1">
                <a:latin typeface="Arial Narrow" pitchFamily="34" charset="0"/>
              </a:rPr>
              <a:t>31 MARET</a:t>
            </a:r>
          </a:p>
        </p:txBody>
      </p:sp>
      <p:sp>
        <p:nvSpPr>
          <p:cNvPr id="92171" name="Rectangle 10"/>
          <p:cNvSpPr>
            <a:spLocks noChangeArrowheads="1"/>
          </p:cNvSpPr>
          <p:nvPr/>
        </p:nvSpPr>
        <p:spPr bwMode="auto">
          <a:xfrm>
            <a:off x="2514600" y="1752600"/>
            <a:ext cx="17526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400"/>
              <a:t>BUD/KDH</a:t>
            </a:r>
          </a:p>
        </p:txBody>
      </p:sp>
      <p:sp>
        <p:nvSpPr>
          <p:cNvPr id="92172" name="Rectangle 11"/>
          <p:cNvSpPr>
            <a:spLocks noChangeArrowheads="1"/>
          </p:cNvSpPr>
          <p:nvPr/>
        </p:nvSpPr>
        <p:spPr bwMode="auto">
          <a:xfrm>
            <a:off x="2514600" y="3200400"/>
            <a:ext cx="1752600" cy="14478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algn="l" eaLnBrk="0" hangingPunct="0"/>
            <a:r>
              <a:rPr lang="en-US" sz="1200">
                <a:latin typeface="Tahoma" pitchFamily="34" charset="0"/>
              </a:rPr>
              <a:t>MENGKOMPILASI </a:t>
            </a:r>
          </a:p>
          <a:p>
            <a:pPr marL="457200" indent="-457200" algn="l" eaLnBrk="0" hangingPunct="0"/>
            <a:r>
              <a:rPr lang="en-US" sz="1200">
                <a:latin typeface="Tahoma" pitchFamily="34" charset="0"/>
              </a:rPr>
              <a:t>LAPORAN KEUANGAN</a:t>
            </a:r>
          </a:p>
          <a:p>
            <a:pPr marL="457200" indent="-457200" algn="l" eaLnBrk="0" hangingPunct="0">
              <a:buFontTx/>
              <a:buChar char="•"/>
            </a:pPr>
            <a:r>
              <a:rPr lang="en-US" sz="2400">
                <a:latin typeface="Tahoma" pitchFamily="34" charset="0"/>
              </a:rPr>
              <a:t>LRA</a:t>
            </a:r>
          </a:p>
          <a:p>
            <a:pPr marL="457200" indent="-457200" algn="l" eaLnBrk="0" hangingPunct="0">
              <a:buFontTx/>
              <a:buChar char="•"/>
            </a:pPr>
            <a:r>
              <a:rPr lang="en-US" sz="2400">
                <a:latin typeface="Tahoma" pitchFamily="34" charset="0"/>
              </a:rPr>
              <a:t>NERACA</a:t>
            </a:r>
          </a:p>
          <a:p>
            <a:pPr marL="457200" indent="-457200" algn="l" eaLnBrk="0" hangingPunct="0">
              <a:buFontTx/>
              <a:buChar char="•"/>
            </a:pPr>
            <a:r>
              <a:rPr lang="en-US" sz="2400">
                <a:latin typeface="Tahoma" pitchFamily="34" charset="0"/>
              </a:rPr>
              <a:t>CALK</a:t>
            </a:r>
          </a:p>
        </p:txBody>
      </p:sp>
      <p:sp>
        <p:nvSpPr>
          <p:cNvPr id="92173" name="Rectangle 12"/>
          <p:cNvSpPr>
            <a:spLocks noChangeArrowheads="1"/>
          </p:cNvSpPr>
          <p:nvPr/>
        </p:nvSpPr>
        <p:spPr bwMode="auto">
          <a:xfrm>
            <a:off x="2514600" y="4800600"/>
            <a:ext cx="1752600" cy="6858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algn="l" eaLnBrk="0" hangingPunct="0"/>
            <a:r>
              <a:rPr lang="en-US" sz="1400">
                <a:latin typeface="Tahoma" pitchFamily="34" charset="0"/>
              </a:rPr>
              <a:t>MENYUSUN </a:t>
            </a:r>
            <a:r>
              <a:rPr lang="en-US" sz="2800">
                <a:latin typeface="Tahoma" pitchFamily="34" charset="0"/>
              </a:rPr>
              <a:t>LAK</a:t>
            </a:r>
          </a:p>
        </p:txBody>
      </p:sp>
      <p:sp>
        <p:nvSpPr>
          <p:cNvPr id="92174" name="Rectangle 13"/>
          <p:cNvSpPr>
            <a:spLocks noChangeArrowheads="1"/>
          </p:cNvSpPr>
          <p:nvPr/>
        </p:nvSpPr>
        <p:spPr bwMode="auto">
          <a:xfrm>
            <a:off x="4343400" y="1295400"/>
            <a:ext cx="1447800" cy="4413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l">
              <a:lnSpc>
                <a:spcPct val="70000"/>
              </a:lnSpc>
            </a:pPr>
            <a:r>
              <a:rPr lang="en-US" sz="2300" b="1">
                <a:solidFill>
                  <a:schemeClr val="tx1"/>
                </a:solidFill>
                <a:latin typeface="Arial Narrow" pitchFamily="34" charset="0"/>
              </a:rPr>
              <a:t>31 MEI</a:t>
            </a:r>
          </a:p>
        </p:txBody>
      </p:sp>
      <p:sp>
        <p:nvSpPr>
          <p:cNvPr id="92175" name="Rectangle 14"/>
          <p:cNvSpPr>
            <a:spLocks noChangeArrowheads="1"/>
          </p:cNvSpPr>
          <p:nvPr/>
        </p:nvSpPr>
        <p:spPr bwMode="auto">
          <a:xfrm>
            <a:off x="4343400" y="1752600"/>
            <a:ext cx="1447800" cy="6588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800">
                <a:solidFill>
                  <a:schemeClr val="tx1"/>
                </a:solidFill>
              </a:rPr>
              <a:t>BPK</a:t>
            </a:r>
          </a:p>
        </p:txBody>
      </p:sp>
      <p:sp>
        <p:nvSpPr>
          <p:cNvPr id="92176" name="Rectangle 15"/>
          <p:cNvSpPr>
            <a:spLocks noChangeArrowheads="1"/>
          </p:cNvSpPr>
          <p:nvPr/>
        </p:nvSpPr>
        <p:spPr bwMode="auto">
          <a:xfrm>
            <a:off x="4343400" y="2514600"/>
            <a:ext cx="1447800" cy="304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eaLnBrk="0" hangingPunct="0"/>
            <a:r>
              <a:rPr lang="en-US" sz="3600">
                <a:solidFill>
                  <a:schemeClr val="tx1"/>
                </a:solidFill>
                <a:latin typeface="Tahoma" pitchFamily="34" charset="0"/>
              </a:rPr>
              <a:t>AUDIT</a:t>
            </a:r>
          </a:p>
          <a:p>
            <a:pPr marL="457200" indent="-457200" eaLnBrk="0" hangingPunct="0"/>
            <a:r>
              <a:rPr lang="en-US" sz="3600">
                <a:solidFill>
                  <a:schemeClr val="tx1"/>
                </a:solidFill>
                <a:latin typeface="Tahoma" pitchFamily="34" charset="0"/>
              </a:rPr>
              <a:t>LKD</a:t>
            </a:r>
          </a:p>
        </p:txBody>
      </p:sp>
      <p:sp>
        <p:nvSpPr>
          <p:cNvPr id="92177" name="Rectangle 16"/>
          <p:cNvSpPr>
            <a:spLocks noChangeArrowheads="1"/>
          </p:cNvSpPr>
          <p:nvPr/>
        </p:nvSpPr>
        <p:spPr bwMode="auto">
          <a:xfrm>
            <a:off x="7467600" y="2286000"/>
            <a:ext cx="1447800" cy="4343400"/>
          </a:xfrm>
          <a:prstGeom prst="rect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P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E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M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B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A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H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A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S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A</a:t>
            </a:r>
          </a:p>
          <a:p>
            <a:pPr marL="457200" indent="-457200" eaLnBrk="0" hangingPunct="0"/>
            <a:r>
              <a:rPr lang="en-US" sz="2800">
                <a:solidFill>
                  <a:schemeClr val="tx1"/>
                </a:solidFill>
                <a:latin typeface="Tahoma" pitchFamily="34" charset="0"/>
              </a:rPr>
              <a:t>N</a:t>
            </a:r>
          </a:p>
        </p:txBody>
      </p:sp>
      <p:sp>
        <p:nvSpPr>
          <p:cNvPr id="92178" name="Rectangle 17"/>
          <p:cNvSpPr>
            <a:spLocks noChangeArrowheads="1"/>
          </p:cNvSpPr>
          <p:nvPr/>
        </p:nvSpPr>
        <p:spPr bwMode="auto">
          <a:xfrm>
            <a:off x="7483475" y="1339850"/>
            <a:ext cx="1447800" cy="407988"/>
          </a:xfrm>
          <a:prstGeom prst="rect">
            <a:avLst/>
          </a:prstGeom>
          <a:solidFill>
            <a:srgbClr val="33CC3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l">
              <a:lnSpc>
                <a:spcPct val="70000"/>
              </a:lnSpc>
            </a:pPr>
            <a:r>
              <a:rPr lang="en-US" sz="2300" b="1">
                <a:solidFill>
                  <a:schemeClr val="tx1"/>
                </a:solidFill>
                <a:latin typeface="Arial Narrow" pitchFamily="34" charset="0"/>
              </a:rPr>
              <a:t>31 JULI</a:t>
            </a:r>
          </a:p>
        </p:txBody>
      </p:sp>
      <p:sp>
        <p:nvSpPr>
          <p:cNvPr id="92179" name="Rectangle 18"/>
          <p:cNvSpPr>
            <a:spLocks noChangeArrowheads="1"/>
          </p:cNvSpPr>
          <p:nvPr/>
        </p:nvSpPr>
        <p:spPr bwMode="auto">
          <a:xfrm>
            <a:off x="7467600" y="1752600"/>
            <a:ext cx="1447800" cy="609600"/>
          </a:xfrm>
          <a:prstGeom prst="rect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400">
                <a:solidFill>
                  <a:schemeClr val="tx1"/>
                </a:solidFill>
              </a:rPr>
              <a:t>DPR(D)</a:t>
            </a:r>
          </a:p>
        </p:txBody>
      </p:sp>
      <p:sp>
        <p:nvSpPr>
          <p:cNvPr id="92180" name="Rectangle 19"/>
          <p:cNvSpPr>
            <a:spLocks noChangeArrowheads="1"/>
          </p:cNvSpPr>
          <p:nvPr/>
        </p:nvSpPr>
        <p:spPr bwMode="auto">
          <a:xfrm>
            <a:off x="5867400" y="1295400"/>
            <a:ext cx="1447800" cy="441325"/>
          </a:xfrm>
          <a:prstGeom prst="rect">
            <a:avLst/>
          </a:prstGeom>
          <a:solidFill>
            <a:schemeClr val="tx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/>
          <a:p>
            <a:pPr algn="l">
              <a:lnSpc>
                <a:spcPct val="70000"/>
              </a:lnSpc>
            </a:pPr>
            <a:r>
              <a:rPr lang="en-US" sz="2300" b="1">
                <a:solidFill>
                  <a:srgbClr val="000066"/>
                </a:solidFill>
                <a:latin typeface="Arial Narrow" pitchFamily="34" charset="0"/>
              </a:rPr>
              <a:t>30 JUNI</a:t>
            </a:r>
          </a:p>
        </p:txBody>
      </p:sp>
      <p:sp>
        <p:nvSpPr>
          <p:cNvPr id="92181" name="Rectangle 20"/>
          <p:cNvSpPr>
            <a:spLocks noChangeArrowheads="1"/>
          </p:cNvSpPr>
          <p:nvPr/>
        </p:nvSpPr>
        <p:spPr bwMode="auto">
          <a:xfrm>
            <a:off x="5867400" y="1752600"/>
            <a:ext cx="1447800" cy="6588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en-US" sz="2000">
                <a:solidFill>
                  <a:srgbClr val="000066"/>
                </a:solidFill>
              </a:rPr>
              <a:t>BUD/KDH</a:t>
            </a:r>
          </a:p>
        </p:txBody>
      </p:sp>
      <p:sp>
        <p:nvSpPr>
          <p:cNvPr id="92182" name="Rectangle 21"/>
          <p:cNvSpPr>
            <a:spLocks noChangeArrowheads="1"/>
          </p:cNvSpPr>
          <p:nvPr/>
        </p:nvSpPr>
        <p:spPr bwMode="auto">
          <a:xfrm>
            <a:off x="5867400" y="2514600"/>
            <a:ext cx="1447800" cy="304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457200" indent="-457200" eaLnBrk="0" hangingPunct="0"/>
            <a:r>
              <a:rPr lang="en-US" sz="2000">
                <a:solidFill>
                  <a:srgbClr val="000066"/>
                </a:solidFill>
                <a:latin typeface="Tahoma" pitchFamily="34" charset="0"/>
              </a:rPr>
              <a:t>PERSIAPAN</a:t>
            </a:r>
          </a:p>
          <a:p>
            <a:pPr marL="457200" indent="-457200" eaLnBrk="0" hangingPunct="0"/>
            <a:endParaRPr lang="en-US" sz="2000">
              <a:solidFill>
                <a:srgbClr val="000066"/>
              </a:solidFill>
              <a:latin typeface="Tahoma" pitchFamily="34" charset="0"/>
            </a:endParaRPr>
          </a:p>
          <a:p>
            <a:pPr marL="457200" indent="-457200" eaLnBrk="0" hangingPunct="0"/>
            <a:r>
              <a:rPr lang="en-US" sz="2000">
                <a:solidFill>
                  <a:srgbClr val="000066"/>
                </a:solidFill>
                <a:latin typeface="Tahoma" pitchFamily="34" charset="0"/>
              </a:rPr>
              <a:t>RUU/</a:t>
            </a:r>
          </a:p>
          <a:p>
            <a:pPr marL="457200" indent="-457200" eaLnBrk="0" hangingPunct="0"/>
            <a:endParaRPr lang="en-US" sz="2000">
              <a:solidFill>
                <a:srgbClr val="000066"/>
              </a:solidFill>
              <a:latin typeface="Tahoma" pitchFamily="34" charset="0"/>
            </a:endParaRPr>
          </a:p>
          <a:p>
            <a:pPr marL="457200" indent="-457200" eaLnBrk="0" hangingPunct="0"/>
            <a:r>
              <a:rPr lang="en-US" sz="2000">
                <a:solidFill>
                  <a:srgbClr val="000066"/>
                </a:solidFill>
                <a:latin typeface="Tahoma" pitchFamily="34" charset="0"/>
              </a:rPr>
              <a:t>RAPERDA</a:t>
            </a:r>
          </a:p>
        </p:txBody>
      </p:sp>
      <p:sp>
        <p:nvSpPr>
          <p:cNvPr id="92183" name="Rectangle 22"/>
          <p:cNvSpPr>
            <a:spLocks noChangeArrowheads="1"/>
          </p:cNvSpPr>
          <p:nvPr/>
        </p:nvSpPr>
        <p:spPr bwMode="auto">
          <a:xfrm>
            <a:off x="304800" y="5486400"/>
            <a:ext cx="7010400" cy="12192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es-AR" sz="1600">
                <a:solidFill>
                  <a:srgbClr val="000066"/>
                </a:solidFill>
                <a:latin typeface="Tahoma" pitchFamily="34" charset="0"/>
              </a:rPr>
              <a:t>UU 17 / 2003 tentang Keuangan Negara pasal 31</a:t>
            </a:r>
            <a:br>
              <a:rPr lang="es-AR" sz="1600">
                <a:solidFill>
                  <a:srgbClr val="000066"/>
                </a:solidFill>
                <a:latin typeface="Tahoma" pitchFamily="34" charset="0"/>
              </a:rPr>
            </a:br>
            <a:r>
              <a:rPr lang="es-AR" sz="1600">
                <a:solidFill>
                  <a:srgbClr val="000066"/>
                </a:solidFill>
                <a:latin typeface="Tahoma" pitchFamily="34" charset="0"/>
              </a:rPr>
              <a:t>UU 1 / 2004 tentang Perbendaharaan Negara pasal 56</a:t>
            </a:r>
            <a:br>
              <a:rPr lang="es-AR" sz="1600">
                <a:solidFill>
                  <a:srgbClr val="000066"/>
                </a:solidFill>
                <a:latin typeface="Tahoma" pitchFamily="34" charset="0"/>
              </a:rPr>
            </a:br>
            <a:r>
              <a:rPr lang="es-AR" sz="1600">
                <a:solidFill>
                  <a:srgbClr val="000066"/>
                </a:solidFill>
                <a:latin typeface="Tahoma" pitchFamily="34" charset="0"/>
              </a:rPr>
              <a:t>UU 32 / 2004 tentang Pemerintahan Daerah pasal 184</a:t>
            </a:r>
            <a:br>
              <a:rPr lang="es-AR" sz="1600">
                <a:solidFill>
                  <a:srgbClr val="000066"/>
                </a:solidFill>
                <a:latin typeface="Tahoma" pitchFamily="34" charset="0"/>
              </a:rPr>
            </a:br>
            <a:r>
              <a:rPr lang="es-AR" sz="1600">
                <a:solidFill>
                  <a:srgbClr val="000066"/>
                </a:solidFill>
                <a:latin typeface="Tahoma" pitchFamily="34" charset="0"/>
              </a:rPr>
              <a:t>UU 33 / 2004 tentang perimbangan Keuangan Pusat dan Daerah pasal 81</a:t>
            </a:r>
            <a:endParaRPr lang="en-US" sz="1600">
              <a:solidFill>
                <a:srgbClr val="000066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541694-509A-4578-8A58-640AFB1D13B6}" type="slidenum">
              <a:rPr lang="en-US"/>
              <a:pPr>
                <a:defRPr/>
              </a:pPr>
              <a:t>71</a:t>
            </a:fld>
            <a:endParaRPr lang="en-US"/>
          </a:p>
        </p:txBody>
      </p:sp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1692275" y="188913"/>
            <a:ext cx="5600700" cy="571500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en-US" sz="2600" b="1">
                <a:solidFill>
                  <a:schemeClr val="tx1"/>
                </a:solidFill>
                <a:latin typeface="Times New Roman" pitchFamily="18" charset="0"/>
              </a:rPr>
              <a:t>LAPORAN HASIL PEMERIKSAAN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663575" y="1217613"/>
            <a:ext cx="22860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z="1200">
              <a:solidFill>
                <a:schemeClr val="tx1"/>
              </a:solidFill>
              <a:latin typeface="Times New Roman" pitchFamily="18" charset="0"/>
            </a:endParaRPr>
          </a:p>
          <a:p>
            <a:endParaRPr lang="en-US" sz="1200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en-US" sz="2600" b="1">
                <a:solidFill>
                  <a:schemeClr val="tx1"/>
                </a:solidFill>
                <a:latin typeface="Times New Roman" pitchFamily="18" charset="0"/>
              </a:rPr>
              <a:t>KEUANGAN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89" name="Rectangle 4"/>
          <p:cNvSpPr>
            <a:spLocks noChangeArrowheads="1"/>
          </p:cNvSpPr>
          <p:nvPr/>
        </p:nvSpPr>
        <p:spPr bwMode="auto">
          <a:xfrm>
            <a:off x="777875" y="3046413"/>
            <a:ext cx="20574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600" b="1">
                <a:solidFill>
                  <a:schemeClr val="tx1"/>
                </a:solidFill>
                <a:latin typeface="Times New Roman" pitchFamily="18" charset="0"/>
              </a:rPr>
              <a:t>MEMUAT OPINI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90" name="Rectangle 5"/>
          <p:cNvSpPr>
            <a:spLocks noChangeArrowheads="1"/>
          </p:cNvSpPr>
          <p:nvPr/>
        </p:nvSpPr>
        <p:spPr bwMode="auto">
          <a:xfrm>
            <a:off x="3063875" y="3046413"/>
            <a:ext cx="2971800" cy="14859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200" b="1">
                <a:solidFill>
                  <a:schemeClr val="tx1"/>
                </a:solidFill>
                <a:latin typeface="Times New Roman" pitchFamily="18" charset="0"/>
              </a:rPr>
              <a:t>MEMUAT :</a:t>
            </a:r>
          </a:p>
          <a:p>
            <a:pPr lvl="1" algn="just">
              <a:buFont typeface="Symbol" pitchFamily="18" charset="2"/>
              <a:buChar char="·"/>
            </a:pPr>
            <a:r>
              <a:rPr lang="en-US" sz="2200" b="1">
                <a:solidFill>
                  <a:schemeClr val="tx1"/>
                </a:solidFill>
                <a:latin typeface="Times New Roman" pitchFamily="18" charset="0"/>
              </a:rPr>
              <a:t>TEMUAN</a:t>
            </a:r>
          </a:p>
          <a:p>
            <a:pPr algn="l">
              <a:buFont typeface="Symbol" pitchFamily="18" charset="2"/>
              <a:buChar char="·"/>
            </a:pPr>
            <a:r>
              <a:rPr lang="en-US" sz="2200" b="1">
                <a:solidFill>
                  <a:schemeClr val="tx1"/>
                </a:solidFill>
                <a:latin typeface="Times New Roman" pitchFamily="18" charset="0"/>
              </a:rPr>
              <a:t>KESIMPULAN</a:t>
            </a:r>
          </a:p>
          <a:p>
            <a:pPr algn="l">
              <a:buFont typeface="Symbol" pitchFamily="18" charset="2"/>
              <a:buChar char="·"/>
            </a:pPr>
            <a:r>
              <a:rPr lang="en-US" sz="2200" b="1">
                <a:solidFill>
                  <a:schemeClr val="tx1"/>
                </a:solidFill>
                <a:latin typeface="Times New Roman" pitchFamily="18" charset="0"/>
              </a:rPr>
              <a:t>REKOMENDASI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91" name="Rectangle 6"/>
          <p:cNvSpPr>
            <a:spLocks noChangeArrowheads="1"/>
          </p:cNvSpPr>
          <p:nvPr/>
        </p:nvSpPr>
        <p:spPr bwMode="auto">
          <a:xfrm>
            <a:off x="6264275" y="3046413"/>
            <a:ext cx="24003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400" b="1">
                <a:solidFill>
                  <a:schemeClr val="tx1"/>
                </a:solidFill>
                <a:latin typeface="Times New Roman" pitchFamily="18" charset="0"/>
              </a:rPr>
              <a:t>MEMUAT KESIMPULAN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92" name="Rectangle 7"/>
          <p:cNvSpPr>
            <a:spLocks noChangeArrowheads="1"/>
          </p:cNvSpPr>
          <p:nvPr/>
        </p:nvSpPr>
        <p:spPr bwMode="auto">
          <a:xfrm>
            <a:off x="6378575" y="1217613"/>
            <a:ext cx="20574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400" b="1">
                <a:solidFill>
                  <a:schemeClr val="tx1"/>
                </a:solidFill>
                <a:latin typeface="Times New Roman" pitchFamily="18" charset="0"/>
              </a:rPr>
              <a:t>TUJUAN TERTENTU</a:t>
            </a:r>
          </a:p>
          <a:p>
            <a:pPr algn="l"/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93" name="Rectangle 8"/>
          <p:cNvSpPr>
            <a:spLocks noChangeArrowheads="1"/>
          </p:cNvSpPr>
          <p:nvPr/>
        </p:nvSpPr>
        <p:spPr bwMode="auto">
          <a:xfrm>
            <a:off x="3406775" y="1217613"/>
            <a:ext cx="22860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z="2600">
              <a:solidFill>
                <a:schemeClr val="tx1"/>
              </a:solidFill>
              <a:latin typeface="Times New Roman" pitchFamily="18" charset="0"/>
            </a:endParaRPr>
          </a:p>
          <a:p>
            <a:r>
              <a:rPr lang="en-US" sz="2600" b="1">
                <a:solidFill>
                  <a:schemeClr val="tx1"/>
                </a:solidFill>
                <a:latin typeface="Times New Roman" pitchFamily="18" charset="0"/>
              </a:rPr>
              <a:t>KINERJA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94" name="Oval 9"/>
          <p:cNvSpPr>
            <a:spLocks noChangeArrowheads="1"/>
          </p:cNvSpPr>
          <p:nvPr/>
        </p:nvSpPr>
        <p:spPr bwMode="auto">
          <a:xfrm>
            <a:off x="2035175" y="4989513"/>
            <a:ext cx="5143500" cy="17145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  <a:latin typeface="Times New Roman" pitchFamily="18" charset="0"/>
              </a:rPr>
              <a:t>MEMUAT :</a:t>
            </a:r>
          </a:p>
          <a:p>
            <a:r>
              <a:rPr lang="en-US" sz="2000" b="1">
                <a:solidFill>
                  <a:schemeClr val="tx1"/>
                </a:solidFill>
                <a:latin typeface="Times New Roman" pitchFamily="18" charset="0"/>
              </a:rPr>
              <a:t>TANGGAPAN PEJABAT PEMERINTAH YANG DIPERIKSA</a:t>
            </a: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3195" name="Line 10"/>
          <p:cNvSpPr>
            <a:spLocks noChangeShapeType="1"/>
          </p:cNvSpPr>
          <p:nvPr/>
        </p:nvSpPr>
        <p:spPr bwMode="auto">
          <a:xfrm>
            <a:off x="1692275" y="2589213"/>
            <a:ext cx="1588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3196" name="Line 11"/>
          <p:cNvSpPr>
            <a:spLocks noChangeShapeType="1"/>
          </p:cNvSpPr>
          <p:nvPr/>
        </p:nvSpPr>
        <p:spPr bwMode="auto">
          <a:xfrm>
            <a:off x="7407275" y="2589213"/>
            <a:ext cx="1588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3197" name="Line 12"/>
          <p:cNvSpPr>
            <a:spLocks noChangeShapeType="1"/>
          </p:cNvSpPr>
          <p:nvPr/>
        </p:nvSpPr>
        <p:spPr bwMode="auto">
          <a:xfrm>
            <a:off x="4549775" y="2589213"/>
            <a:ext cx="1588" cy="457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93198" name="Line 13"/>
          <p:cNvSpPr>
            <a:spLocks noChangeShapeType="1"/>
          </p:cNvSpPr>
          <p:nvPr/>
        </p:nvSpPr>
        <p:spPr bwMode="auto">
          <a:xfrm>
            <a:off x="4549775" y="4532313"/>
            <a:ext cx="1588" cy="457200"/>
          </a:xfrm>
          <a:prstGeom prst="line">
            <a:avLst/>
          </a:prstGeom>
          <a:noFill/>
          <a:ln w="5715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7F4C26-FA7B-4750-A563-16BA0D3C7742}" type="slidenum">
              <a:rPr lang="en-US"/>
              <a:pPr>
                <a:defRPr/>
              </a:pPr>
              <a:t>72</a:t>
            </a:fld>
            <a:endParaRPr lang="en-US"/>
          </a:p>
        </p:txBody>
      </p:sp>
      <p:sp>
        <p:nvSpPr>
          <p:cNvPr id="94211" name="Oval 2"/>
          <p:cNvSpPr>
            <a:spLocks noChangeArrowheads="1"/>
          </p:cNvSpPr>
          <p:nvPr/>
        </p:nvSpPr>
        <p:spPr bwMode="auto">
          <a:xfrm>
            <a:off x="2195513" y="692150"/>
            <a:ext cx="4751387" cy="1257300"/>
          </a:xfrm>
          <a:prstGeom prst="ellipse">
            <a:avLst/>
          </a:prstGeom>
          <a:solidFill>
            <a:srgbClr val="FFFFFF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US" sz="4000" b="1">
                <a:solidFill>
                  <a:schemeClr val="tx1"/>
                </a:solidFill>
                <a:latin typeface="Times New Roman" pitchFamily="18" charset="0"/>
              </a:rPr>
              <a:t>JENIS OPINI</a:t>
            </a:r>
            <a:endParaRPr lang="en-US" sz="40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4212" name="Text Box 3"/>
          <p:cNvSpPr txBox="1">
            <a:spLocks noChangeArrowheads="1"/>
          </p:cNvSpPr>
          <p:nvPr/>
        </p:nvSpPr>
        <p:spPr bwMode="auto">
          <a:xfrm>
            <a:off x="611188" y="2492375"/>
            <a:ext cx="7993062" cy="33782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1612900" indent="-1074738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lvl="1" algn="l" eaLnBrk="1" hangingPunct="1">
              <a:buFontTx/>
              <a:buAutoNum type="arabicPeriod"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WAJAR TANPA PENGECUALIAN           </a:t>
            </a:r>
          </a:p>
          <a:p>
            <a:pPr lvl="1" algn="l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	( UNQUALIFIED OPINION )</a:t>
            </a:r>
          </a:p>
          <a:p>
            <a:pPr lvl="1" algn="l" eaLnBrk="1" hangingPunct="1">
              <a:buFontTx/>
              <a:buAutoNum type="arabicPeriod" startAt="2"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WAJAR DENGAN PENGECUALIAN    </a:t>
            </a:r>
          </a:p>
          <a:p>
            <a:pPr lvl="1" algn="l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	( QUALIFIED OPINION )</a:t>
            </a:r>
          </a:p>
          <a:p>
            <a:pPr lvl="1" algn="l" eaLnBrk="1" hangingPunct="1">
              <a:buFontTx/>
              <a:buAutoNum type="arabicPeriod" startAt="3"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TIDAK WAJAR                                          </a:t>
            </a:r>
          </a:p>
          <a:p>
            <a:pPr lvl="1" algn="l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	( ADVERSED OPINION )</a:t>
            </a:r>
          </a:p>
          <a:p>
            <a:pPr lvl="1" algn="l" eaLnBrk="1" hangingPunct="1">
              <a:buFontTx/>
              <a:buAutoNum type="arabicPeriod" startAt="4"/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PERNYATAAN MENOLAK MEMBERIKAN OPINI   </a:t>
            </a:r>
          </a:p>
          <a:p>
            <a:pPr lvl="1" algn="l" eaLnBrk="1" hangingPunct="1"/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	( DISCLAIMIER OF OPINION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52463"/>
            <a:ext cx="7572375" cy="5443537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sz="2400" b="1" u="sng" dirty="0" smtClean="0">
                <a:cs typeface="Arial" charset="0"/>
              </a:rPr>
              <a:t>PEMBINAAN DAN PENGAWASAN  PENGELOLAAN KEUANGAN DAERAH </a:t>
            </a:r>
          </a:p>
          <a:p>
            <a:pPr algn="just" eaLnBrk="1" hangingPunct="1">
              <a:buFontTx/>
              <a:buNone/>
              <a:defRPr/>
            </a:pPr>
            <a:endParaRPr lang="en-US" sz="2000" b="1" dirty="0" smtClean="0">
              <a:cs typeface="Arial" charset="0"/>
            </a:endParaRP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</p:spPr>
        <p:txBody>
          <a:bodyPr/>
          <a:lstStyle/>
          <a:p>
            <a:pPr>
              <a:defRPr/>
            </a:pPr>
            <a:fld id="{ECFBEC9A-41FF-4C8F-9144-45683BF4BED7}" type="slidenum">
              <a:rPr lang="en-US"/>
              <a:pPr>
                <a:defRPr/>
              </a:pPr>
              <a:t>73</a:t>
            </a:fld>
            <a:endParaRPr lang="en-US" dirty="0"/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3524250" y="2514600"/>
            <a:ext cx="5257800" cy="857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>
              <a:defRPr/>
            </a:pPr>
            <a:r>
              <a:rPr lang="en-US" sz="1900" b="1">
                <a:solidFill>
                  <a:schemeClr val="bg2">
                    <a:lumMod val="75000"/>
                  </a:schemeClr>
                </a:solidFill>
                <a:cs typeface="+mn-cs"/>
              </a:rPr>
              <a:t>Pemberian pedoman, bimbingan, supervisi, </a:t>
            </a:r>
          </a:p>
          <a:p>
            <a:pPr algn="just">
              <a:defRPr/>
            </a:pPr>
            <a:r>
              <a:rPr lang="en-US" sz="1900" b="1">
                <a:solidFill>
                  <a:schemeClr val="bg2">
                    <a:lumMod val="75000"/>
                  </a:schemeClr>
                </a:solidFill>
                <a:cs typeface="+mn-cs"/>
              </a:rPr>
              <a:t>konsultasi, pendidikan, pelatihan dan </a:t>
            </a:r>
          </a:p>
          <a:p>
            <a:pPr algn="just">
              <a:defRPr/>
            </a:pPr>
            <a:r>
              <a:rPr lang="en-US" sz="1900" b="1">
                <a:solidFill>
                  <a:schemeClr val="bg2">
                    <a:lumMod val="75000"/>
                  </a:schemeClr>
                </a:solidFill>
                <a:cs typeface="+mn-cs"/>
              </a:rPr>
              <a:t>pengembangan </a:t>
            </a:r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666750" y="2533650"/>
            <a:ext cx="173355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 b="1">
                <a:solidFill>
                  <a:schemeClr val="bg2">
                    <a:lumMod val="75000"/>
                  </a:schemeClr>
                </a:solidFill>
                <a:cs typeface="+mn-cs"/>
              </a:rPr>
              <a:t>PEMBINAAN </a:t>
            </a: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666750" y="3619500"/>
            <a:ext cx="173355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  PENGAWASAN </a:t>
            </a:r>
          </a:p>
        </p:txBody>
      </p:sp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3486150" y="3581400"/>
            <a:ext cx="1885950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800" b="1">
                <a:solidFill>
                  <a:schemeClr val="bg2">
                    <a:lumMod val="75000"/>
                  </a:schemeClr>
                </a:solidFill>
                <a:cs typeface="+mn-cs"/>
              </a:rPr>
              <a:t>DPRD</a:t>
            </a: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3486150" y="4286250"/>
            <a:ext cx="1885950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000" b="1">
                <a:solidFill>
                  <a:schemeClr val="bg2">
                    <a:lumMod val="75000"/>
                  </a:schemeClr>
                </a:solidFill>
                <a:cs typeface="+mn-cs"/>
              </a:rPr>
              <a:t>Pengendalian </a:t>
            </a:r>
          </a:p>
          <a:p>
            <a:pPr>
              <a:defRPr/>
            </a:pPr>
            <a:r>
              <a:rPr lang="en-US" sz="2000" b="1">
                <a:solidFill>
                  <a:schemeClr val="bg2">
                    <a:lumMod val="75000"/>
                  </a:schemeClr>
                </a:solidFill>
                <a:cs typeface="+mn-cs"/>
              </a:rPr>
              <a:t>intern</a:t>
            </a:r>
          </a:p>
        </p:txBody>
      </p:sp>
      <p:sp>
        <p:nvSpPr>
          <p:cNvPr id="96265" name="Rectangle 9"/>
          <p:cNvSpPr>
            <a:spLocks noChangeArrowheads="1"/>
          </p:cNvSpPr>
          <p:nvPr/>
        </p:nvSpPr>
        <p:spPr bwMode="auto">
          <a:xfrm>
            <a:off x="3486150" y="5048250"/>
            <a:ext cx="1885950" cy="819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Pemeriksanaan</a:t>
            </a:r>
          </a:p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Ekstern </a:t>
            </a:r>
          </a:p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 BPK</a:t>
            </a:r>
          </a:p>
        </p:txBody>
      </p:sp>
      <p:sp>
        <p:nvSpPr>
          <p:cNvPr id="96266" name="Rectangle 10"/>
          <p:cNvSpPr>
            <a:spLocks noChangeArrowheads="1"/>
          </p:cNvSpPr>
          <p:nvPr/>
        </p:nvSpPr>
        <p:spPr bwMode="auto">
          <a:xfrm>
            <a:off x="6457950" y="3581400"/>
            <a:ext cx="2247900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2800" b="1">
                <a:solidFill>
                  <a:schemeClr val="bg2">
                    <a:lumMod val="75000"/>
                  </a:schemeClr>
                </a:solidFill>
                <a:cs typeface="+mn-cs"/>
              </a:rPr>
              <a:t>Perda APBD</a:t>
            </a:r>
          </a:p>
        </p:txBody>
      </p:sp>
      <p:sp>
        <p:nvSpPr>
          <p:cNvPr id="96267" name="Rectangle 11"/>
          <p:cNvSpPr>
            <a:spLocks noChangeArrowheads="1"/>
          </p:cNvSpPr>
          <p:nvPr/>
        </p:nvSpPr>
        <p:spPr bwMode="auto">
          <a:xfrm>
            <a:off x="6457950" y="4286250"/>
            <a:ext cx="2247900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Pengelolaan </a:t>
            </a:r>
          </a:p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Keuangan daerah </a:t>
            </a:r>
          </a:p>
        </p:txBody>
      </p:sp>
      <p:sp>
        <p:nvSpPr>
          <p:cNvPr id="96268" name="Rectangle 12"/>
          <p:cNvSpPr>
            <a:spLocks noChangeArrowheads="1"/>
          </p:cNvSpPr>
          <p:nvPr/>
        </p:nvSpPr>
        <p:spPr bwMode="auto">
          <a:xfrm>
            <a:off x="6457950" y="5048250"/>
            <a:ext cx="2247900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Pengelolaan </a:t>
            </a:r>
          </a:p>
          <a:p>
            <a:pPr>
              <a:defRPr/>
            </a:pPr>
            <a:r>
              <a:rPr lang="en-US" sz="1800" b="1">
                <a:solidFill>
                  <a:schemeClr val="bg2">
                    <a:lumMod val="75000"/>
                  </a:schemeClr>
                </a:solidFill>
                <a:cs typeface="+mn-cs"/>
              </a:rPr>
              <a:t>keuangan daerah </a:t>
            </a:r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6457950" y="5638800"/>
            <a:ext cx="2247900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sz="1800" b="1" dirty="0" err="1">
                <a:solidFill>
                  <a:schemeClr val="bg2">
                    <a:lumMod val="75000"/>
                  </a:schemeClr>
                </a:solidFill>
                <a:cs typeface="+mn-cs"/>
              </a:rPr>
              <a:t>Laporan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cs typeface="+mn-cs"/>
              </a:rPr>
              <a:t> </a:t>
            </a:r>
            <a:r>
              <a:rPr lang="en-US" sz="1800" b="1" dirty="0" err="1">
                <a:solidFill>
                  <a:schemeClr val="bg2">
                    <a:lumMod val="75000"/>
                  </a:schemeClr>
                </a:solidFill>
                <a:cs typeface="+mn-cs"/>
              </a:rPr>
              <a:t>Keuangan</a:t>
            </a:r>
            <a:r>
              <a:rPr lang="en-US" sz="1800" b="1" dirty="0">
                <a:solidFill>
                  <a:schemeClr val="bg2">
                    <a:lumMod val="75000"/>
                  </a:schemeClr>
                </a:solidFill>
                <a:cs typeface="+mn-cs"/>
              </a:rPr>
              <a:t> </a:t>
            </a:r>
          </a:p>
        </p:txBody>
      </p:sp>
      <p:sp>
        <p:nvSpPr>
          <p:cNvPr id="96271" name="Line 15"/>
          <p:cNvSpPr>
            <a:spLocks noChangeShapeType="1"/>
          </p:cNvSpPr>
          <p:nvPr/>
        </p:nvSpPr>
        <p:spPr bwMode="auto">
          <a:xfrm>
            <a:off x="2514600" y="2952750"/>
            <a:ext cx="87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2" name="Line 16"/>
          <p:cNvSpPr>
            <a:spLocks noChangeShapeType="1"/>
          </p:cNvSpPr>
          <p:nvPr/>
        </p:nvSpPr>
        <p:spPr bwMode="auto">
          <a:xfrm>
            <a:off x="2514600" y="3867150"/>
            <a:ext cx="87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3" name="Line 17"/>
          <p:cNvSpPr>
            <a:spLocks noChangeShapeType="1"/>
          </p:cNvSpPr>
          <p:nvPr/>
        </p:nvSpPr>
        <p:spPr bwMode="auto">
          <a:xfrm>
            <a:off x="2952750" y="3867150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4" name="Line 18"/>
          <p:cNvSpPr>
            <a:spLocks noChangeShapeType="1"/>
          </p:cNvSpPr>
          <p:nvPr/>
        </p:nvSpPr>
        <p:spPr bwMode="auto">
          <a:xfrm>
            <a:off x="2990850" y="457200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5" name="Line 19"/>
          <p:cNvSpPr>
            <a:spLocks noChangeShapeType="1"/>
          </p:cNvSpPr>
          <p:nvPr/>
        </p:nvSpPr>
        <p:spPr bwMode="auto">
          <a:xfrm>
            <a:off x="2990850" y="523875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6" name="Line 20"/>
          <p:cNvSpPr>
            <a:spLocks noChangeShapeType="1"/>
          </p:cNvSpPr>
          <p:nvPr/>
        </p:nvSpPr>
        <p:spPr bwMode="auto">
          <a:xfrm>
            <a:off x="5505450" y="3867150"/>
            <a:ext cx="87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7" name="Line 21"/>
          <p:cNvSpPr>
            <a:spLocks noChangeShapeType="1"/>
          </p:cNvSpPr>
          <p:nvPr/>
        </p:nvSpPr>
        <p:spPr bwMode="auto">
          <a:xfrm>
            <a:off x="5505450" y="4610100"/>
            <a:ext cx="87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96278" name="Line 22"/>
          <p:cNvSpPr>
            <a:spLocks noChangeShapeType="1"/>
          </p:cNvSpPr>
          <p:nvPr/>
        </p:nvSpPr>
        <p:spPr bwMode="auto">
          <a:xfrm>
            <a:off x="5505450" y="5334000"/>
            <a:ext cx="876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id-ID">
              <a:solidFill>
                <a:schemeClr val="bg2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62E437-1A48-440D-85F3-14CB8171D63C}" type="slidenum">
              <a:rPr lang="en-US"/>
              <a:pPr>
                <a:defRPr/>
              </a:pPr>
              <a:t>74</a:t>
            </a:fld>
            <a:endParaRPr lang="en-US" dirty="0"/>
          </a:p>
        </p:txBody>
      </p:sp>
      <p:sp>
        <p:nvSpPr>
          <p:cNvPr id="96259" name="WordArt 5"/>
          <p:cNvSpPr>
            <a:spLocks noChangeArrowheads="1" noChangeShapeType="1" noTextEdit="1"/>
          </p:cNvSpPr>
          <p:nvPr/>
        </p:nvSpPr>
        <p:spPr bwMode="auto">
          <a:xfrm>
            <a:off x="781050" y="1908810"/>
            <a:ext cx="7839075" cy="2400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id-ID" sz="4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SEKIAN DAN TERIMA KASIH</a:t>
            </a:r>
          </a:p>
        </p:txBody>
      </p:sp>
      <p:sp>
        <p:nvSpPr>
          <p:cNvPr id="96260" name="Rectangle 6"/>
          <p:cNvSpPr>
            <a:spLocks noChangeArrowheads="1"/>
          </p:cNvSpPr>
          <p:nvPr/>
        </p:nvSpPr>
        <p:spPr bwMode="auto">
          <a:xfrm>
            <a:off x="5006975" y="5384800"/>
            <a:ext cx="3789363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 sz="200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2560" y="5257800"/>
            <a:ext cx="6949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Bahan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Rapat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Dapat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di</a:t>
            </a:r>
            <a:r>
              <a:rPr lang="en-US" sz="2800" dirty="0" smtClean="0">
                <a:solidFill>
                  <a:srgbClr val="FF0000"/>
                </a:solidFill>
              </a:rPr>
              <a:t> Download </a:t>
            </a:r>
            <a:r>
              <a:rPr lang="en-US" sz="2800" dirty="0" err="1" smtClean="0">
                <a:solidFill>
                  <a:srgbClr val="FF0000"/>
                </a:solidFill>
              </a:rPr>
              <a:t>di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http://</a:t>
            </a:r>
            <a:r>
              <a:rPr lang="en-US" sz="2800" dirty="0" smtClean="0">
                <a:solidFill>
                  <a:srgbClr val="FF0000"/>
                </a:solidFill>
              </a:rPr>
              <a:t>setda.bulelengkab.go.id/keuangan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873116-B5F8-4817-9455-C0825D34EDB7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8675" name="AutoShape 2"/>
          <p:cNvSpPr>
            <a:spLocks noChangeArrowheads="1"/>
          </p:cNvSpPr>
          <p:nvPr/>
        </p:nvSpPr>
        <p:spPr bwMode="auto">
          <a:xfrm>
            <a:off x="304800" y="2133600"/>
            <a:ext cx="8458200" cy="20574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457200" y="152400"/>
            <a:ext cx="8229600" cy="102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id-ID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LANDASAN YURIDIS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/>
            </a:r>
            <a:b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</a:br>
            <a:r>
              <a:rPr 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PP 58/2002 TENTANG PENGELOLAAN KEUANGAN DAERAH</a:t>
            </a:r>
            <a:r>
              <a:rPr lang="id-ID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endParaRPr lang="id-ID" sz="28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45412" name="AutoShape 4"/>
          <p:cNvSpPr>
            <a:spLocks noChangeArrowheads="1"/>
          </p:cNvSpPr>
          <p:nvPr/>
        </p:nvSpPr>
        <p:spPr bwMode="auto">
          <a:xfrm>
            <a:off x="500063" y="2281238"/>
            <a:ext cx="8077200" cy="176688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d-ID" sz="2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Tata cara penyusunan rencana kerja dan anggaran satuan kerja perangkat daerah serta tata cara penyusunan dokumen pelaksanaan anggaran satuan kerja perangkat daerah diatur dalam Perda yang berpedoman pada peraturan perundang-undangan</a:t>
            </a:r>
            <a:r>
              <a:rPr lang="en-US" sz="2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.</a:t>
            </a:r>
            <a:endParaRPr lang="id-ID" sz="22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1219200" y="1219200"/>
            <a:ext cx="731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en-US" sz="280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UU</a:t>
            </a:r>
            <a:r>
              <a:rPr lang="id-ID" sz="280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32 </a:t>
            </a:r>
            <a:r>
              <a:rPr lang="en-US" sz="280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id-ID" sz="280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2004 tentang Pemerintahan Daerah</a:t>
            </a:r>
            <a:endParaRPr lang="en-US" sz="2800">
              <a:solidFill>
                <a:srgbClr val="F8F8F8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5414" name="AutoShape 6"/>
          <p:cNvSpPr>
            <a:spLocks noChangeArrowheads="1"/>
          </p:cNvSpPr>
          <p:nvPr/>
        </p:nvSpPr>
        <p:spPr bwMode="auto">
          <a:xfrm>
            <a:off x="863600" y="1808163"/>
            <a:ext cx="2032000" cy="55562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Pasal 182</a:t>
            </a:r>
            <a:endParaRPr lang="en-US" sz="24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80" name="AutoShape 7"/>
          <p:cNvSpPr>
            <a:spLocks noChangeArrowheads="1"/>
          </p:cNvSpPr>
          <p:nvPr/>
        </p:nvSpPr>
        <p:spPr bwMode="auto">
          <a:xfrm>
            <a:off x="309563" y="4657725"/>
            <a:ext cx="8458200" cy="18288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45416" name="AutoShape 8"/>
          <p:cNvSpPr>
            <a:spLocks noChangeArrowheads="1"/>
          </p:cNvSpPr>
          <p:nvPr/>
        </p:nvSpPr>
        <p:spPr bwMode="auto">
          <a:xfrm>
            <a:off x="533400" y="4829175"/>
            <a:ext cx="8077200" cy="13716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FF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d-ID" sz="2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Penyusunan, pelaksanaan, penatausahaan, pelaporan, pengawasan dan pertanggungjawaban keuangan daerah diatur lebih lanjut dengan Perda yang berpedoman pada Peraturan Pemerintah.</a:t>
            </a:r>
          </a:p>
        </p:txBody>
      </p:sp>
      <p:sp>
        <p:nvSpPr>
          <p:cNvPr id="145417" name="AutoShape 9"/>
          <p:cNvSpPr>
            <a:spLocks noChangeArrowheads="1"/>
          </p:cNvSpPr>
          <p:nvPr/>
        </p:nvSpPr>
        <p:spPr bwMode="auto">
          <a:xfrm>
            <a:off x="868363" y="4318000"/>
            <a:ext cx="2032000" cy="55562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Pasal 194</a:t>
            </a:r>
            <a:endParaRPr lang="en-US" sz="2400" b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4" grpId="0" animBg="1" autoUpdateAnimBg="0"/>
      <p:bldP spid="14541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283C7D-558F-47A4-9815-EE6785B36697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46434" name="Rectangle 2"/>
          <p:cNvSpPr>
            <a:spLocks noChangeArrowheads="1"/>
          </p:cNvSpPr>
          <p:nvPr/>
        </p:nvSpPr>
        <p:spPr bwMode="auto">
          <a:xfrm>
            <a:off x="457200" y="131763"/>
            <a:ext cx="82296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id-ID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LANDASAN YURIDIS</a:t>
            </a: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/>
            </a:r>
            <a:b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</a:br>
            <a:r>
              <a:rPr lang="en-US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PP 58/2005 TTG PENGELOLAAN KEUANGAN DAERAH</a:t>
            </a:r>
            <a:r>
              <a:rPr lang="id-ID" sz="2400" b="1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endParaRPr lang="id-ID" sz="24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46435" name="AutoShape 3"/>
          <p:cNvSpPr>
            <a:spLocks noChangeArrowheads="1"/>
          </p:cNvSpPr>
          <p:nvPr/>
        </p:nvSpPr>
        <p:spPr bwMode="auto">
          <a:xfrm>
            <a:off x="304800" y="2003425"/>
            <a:ext cx="8458200" cy="1273175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652463" y="2178050"/>
            <a:ext cx="826293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d-ID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Ketentuan mengenai pokok-pokok penyusunan RKA SKPD sebagaimana dimaksud pada ayat (3) diatur dengan peraturan pemerintah</a:t>
            </a: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6437" name="Text Box 5"/>
          <p:cNvSpPr txBox="1">
            <a:spLocks noChangeArrowheads="1"/>
          </p:cNvSpPr>
          <p:nvPr/>
        </p:nvSpPr>
        <p:spPr bwMode="auto">
          <a:xfrm>
            <a:off x="747713" y="3927475"/>
            <a:ext cx="7467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d-ID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Pengelolaan dan pertanggung</a:t>
            </a:r>
            <a:r>
              <a:rPr lang="en-US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id-ID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jawaban keuangan daerah dilaksanakan sesuai dengan peraturan perundangan di bidang keuangan negara dan perbendaharaan negara</a:t>
            </a: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6438" name="AutoShape 6"/>
          <p:cNvSpPr>
            <a:spLocks noChangeArrowheads="1"/>
          </p:cNvSpPr>
          <p:nvPr/>
        </p:nvSpPr>
        <p:spPr bwMode="auto">
          <a:xfrm>
            <a:off x="990600" y="1765300"/>
            <a:ext cx="2311400" cy="4699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0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Pasal 69 </a:t>
            </a:r>
            <a:r>
              <a:rPr lang="en-US" sz="20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ayat (4)</a:t>
            </a:r>
          </a:p>
        </p:txBody>
      </p:sp>
      <p:sp>
        <p:nvSpPr>
          <p:cNvPr id="146439" name="AutoShape 7"/>
          <p:cNvSpPr>
            <a:spLocks noChangeArrowheads="1"/>
          </p:cNvSpPr>
          <p:nvPr/>
        </p:nvSpPr>
        <p:spPr bwMode="auto">
          <a:xfrm>
            <a:off x="304800" y="3662363"/>
            <a:ext cx="8443913" cy="1366837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46440" name="AutoShape 8"/>
          <p:cNvSpPr>
            <a:spLocks noChangeArrowheads="1"/>
          </p:cNvSpPr>
          <p:nvPr/>
        </p:nvSpPr>
        <p:spPr bwMode="auto">
          <a:xfrm>
            <a:off x="969963" y="3424238"/>
            <a:ext cx="2324100" cy="4699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Pasal 82</a:t>
            </a:r>
          </a:p>
        </p:txBody>
      </p:sp>
      <p:sp>
        <p:nvSpPr>
          <p:cNvPr id="146441" name="Rectangle 9"/>
          <p:cNvSpPr>
            <a:spLocks noChangeArrowheads="1"/>
          </p:cNvSpPr>
          <p:nvPr/>
        </p:nvSpPr>
        <p:spPr bwMode="auto">
          <a:xfrm>
            <a:off x="457200" y="9906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en-US" sz="200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UU 33/2004 </a:t>
            </a:r>
            <a:r>
              <a:rPr lang="id-ID" sz="2000">
                <a:solidFill>
                  <a:srgbClr val="F8F8F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tentang Perimbangan Keuangan antara Pemerintah Pusat dan Pemerintahan Daerah</a:t>
            </a:r>
            <a:r>
              <a:rPr lang="id-ID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:</a:t>
            </a: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62000" y="5684838"/>
            <a:ext cx="746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d-ID"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Ketentuan lebih lanjut mengenai pengelolaan keuangan daerah diatur dengan peraturan pemerintah</a:t>
            </a:r>
            <a:endParaRPr lang="en-US" sz="200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6443" name="AutoShape 11"/>
          <p:cNvSpPr>
            <a:spLocks noChangeArrowheads="1"/>
          </p:cNvSpPr>
          <p:nvPr/>
        </p:nvSpPr>
        <p:spPr bwMode="auto">
          <a:xfrm>
            <a:off x="381000" y="5419725"/>
            <a:ext cx="8382000" cy="1057275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46444" name="AutoShape 12"/>
          <p:cNvSpPr>
            <a:spLocks noChangeArrowheads="1"/>
          </p:cNvSpPr>
          <p:nvPr/>
        </p:nvSpPr>
        <p:spPr bwMode="auto">
          <a:xfrm>
            <a:off x="977900" y="5181600"/>
            <a:ext cx="2336800" cy="4699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8100" cmpd="dbl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Pasal 86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4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14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animBg="1"/>
      <p:bldP spid="146436" grpId="0" autoUpdateAnimBg="0"/>
      <p:bldP spid="146437" grpId="0" autoUpdateAnimBg="0"/>
      <p:bldP spid="146438" grpId="0" animBg="1" autoUpdateAnimBg="0"/>
      <p:bldP spid="146439" grpId="0" animBg="1"/>
      <p:bldP spid="146440" grpId="0" animBg="1" autoUpdateAnimBg="0"/>
      <p:bldP spid="146442" grpId="0" autoUpdateAnimBg="0"/>
      <p:bldP spid="146443" grpId="0" animBg="1"/>
      <p:bldP spid="146444" grpId="0" animBg="1" autoUpdateAnimBg="0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Globe">
  <a:themeElements>
    <a:clrScheme name="2_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2_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Blends">
  <a:themeElements>
    <a:clrScheme name="1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1_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Stream">
  <a:themeElements>
    <a:clrScheme name="Stream 6">
      <a:dk1>
        <a:srgbClr val="5E4444"/>
      </a:dk1>
      <a:lt1>
        <a:srgbClr val="F7F3F3"/>
      </a:lt1>
      <a:dk2>
        <a:srgbClr val="8A6362"/>
      </a:dk2>
      <a:lt2>
        <a:srgbClr val="D8C1BA"/>
      </a:lt2>
      <a:accent1>
        <a:srgbClr val="CC6600"/>
      </a:accent1>
      <a:accent2>
        <a:srgbClr val="C16059"/>
      </a:accent2>
      <a:accent3>
        <a:srgbClr val="C4B7B7"/>
      </a:accent3>
      <a:accent4>
        <a:srgbClr val="D3D0D0"/>
      </a:accent4>
      <a:accent5>
        <a:srgbClr val="E2B8AA"/>
      </a:accent5>
      <a:accent6>
        <a:srgbClr val="AF5650"/>
      </a:accent6>
      <a:hlink>
        <a:srgbClr val="FFCC00"/>
      </a:hlink>
      <a:folHlink>
        <a:srgbClr val="CBB557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Globe">
  <a:themeElements>
    <a:clrScheme name="1_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1_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Stream">
  <a:themeElements>
    <a:clrScheme name="1_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1_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Designs\Network Blitz.pot</Template>
  <TotalTime>2993</TotalTime>
  <Words>3737</Words>
  <Application>Microsoft Office PowerPoint</Application>
  <PresentationFormat>On-screen Show (4:3)</PresentationFormat>
  <Paragraphs>1284</Paragraphs>
  <Slides>74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74</vt:i4>
      </vt:variant>
    </vt:vector>
  </HeadingPairs>
  <TitlesOfParts>
    <vt:vector size="84" baseType="lpstr">
      <vt:lpstr>Blends</vt:lpstr>
      <vt:lpstr>Mountain Top</vt:lpstr>
      <vt:lpstr>Beam</vt:lpstr>
      <vt:lpstr>Globe</vt:lpstr>
      <vt:lpstr>1_Blends</vt:lpstr>
      <vt:lpstr>1_Default Design</vt:lpstr>
      <vt:lpstr>Stream</vt:lpstr>
      <vt:lpstr>1_Globe</vt:lpstr>
      <vt:lpstr>1_Stream</vt:lpstr>
      <vt:lpstr>2_Globe</vt:lpstr>
      <vt:lpstr>Slide 1</vt:lpstr>
      <vt:lpstr> </vt:lpstr>
      <vt:lpstr> Pengelolaan Keuangan Daerah</vt:lpstr>
      <vt:lpstr>Tujuan Utama Pengelolaan Keuangan Daerah</vt:lpstr>
      <vt:lpstr>Arsitektur Pengelolaan Keuda Berdasar PP 58/2005</vt:lpstr>
      <vt:lpstr>Penetapan Kekuasan Pengelolaan Keuangan Daerah</vt:lpstr>
      <vt:lpstr>Pola Hubungan Kewenangan Pengelolaan Keuangan Daerah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Prinsip-Prinsip Penganggaran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DOKUMEN PENGANGGARAN (RKA-SKPD)</vt:lpstr>
      <vt:lpstr>Penyiapan Raperda APBD</vt:lpstr>
      <vt:lpstr>DASAR PENYUSUNAN RKA</vt:lpstr>
      <vt:lpstr>RKA SKPD MEMUAT :</vt:lpstr>
      <vt:lpstr>STRUKTUR APBD</vt:lpstr>
      <vt:lpstr>JENIS BELANJA</vt:lpstr>
      <vt:lpstr>PENGERTIAN JENIS-JENIS BELANJA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MODEL STRUKTUR ORGANISASI SKPD – PEMDA KABUPATEN/KOTA</vt:lpstr>
      <vt:lpstr> MODEL STRUKTUR ORGANISASI SKPD – SEKRETARIAT DAERAH KABUPATEN/KOTA</vt:lpstr>
      <vt:lpstr>Proses Pencairan &amp; Pembayaran LS</vt:lpstr>
      <vt:lpstr>PELAKSANAAN ANGGARAN BELANJA</vt:lpstr>
      <vt:lpstr>Slide 50</vt:lpstr>
      <vt:lpstr>Slide 51</vt:lpstr>
      <vt:lpstr>Slide 52</vt:lpstr>
      <vt:lpstr>Slide 53</vt:lpstr>
      <vt:lpstr>JUMLAH UP DAN RAK</vt:lpstr>
      <vt:lpstr>TUGAS PPTK</vt:lpstr>
      <vt:lpstr>ANGGARAN BELANJA LANGSUNG</vt:lpstr>
      <vt:lpstr>Slide 57</vt:lpstr>
      <vt:lpstr>Belanja Barang dan Jasa</vt:lpstr>
      <vt:lpstr>Belanja Modal</vt:lpstr>
      <vt:lpstr>Untuk Diperhatikan</vt:lpstr>
      <vt:lpstr>Proses Pencairan &amp; Pembayaran UP</vt:lpstr>
      <vt:lpstr>Penatausahaan Keuda</vt:lpstr>
      <vt:lpstr>   Sistem Akuntansi Pemerintahan Daerah</vt:lpstr>
      <vt:lpstr>Proses Akuntansi Pokok</vt:lpstr>
      <vt:lpstr>Laporan Keuangan Akhir Tahun</vt:lpstr>
      <vt:lpstr>Laporan Keuangan </vt:lpstr>
      <vt:lpstr>LAPORAN  KEUANGAN DAN KINERJA</vt:lpstr>
      <vt:lpstr>Standar &amp; Sistem Akuntansi</vt:lpstr>
      <vt:lpstr>Slide 69</vt:lpstr>
      <vt:lpstr>SISTEM PERTANGGUNGJAWABAN APBD</vt:lpstr>
      <vt:lpstr>Slide 71</vt:lpstr>
      <vt:lpstr>Slide 72</vt:lpstr>
      <vt:lpstr>Slide 73</vt:lpstr>
      <vt:lpstr>Slide 74</vt:lpstr>
    </vt:vector>
  </TitlesOfParts>
  <Company>Sriwijaya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PRESENTATION  PERATURAN PEMERINTAH REPUBLIK INDONESIA  NO. 58 TAHUN 2005 TANGGAL 9 DESEMBER 2005 OLEH  TEUKU ALIMAN  WIDYAKWARA DEPDAGRI  JAKARTA  2006</dc:title>
  <dc:creator>Chaidir</dc:creator>
  <cp:lastModifiedBy>aspire4745g</cp:lastModifiedBy>
  <cp:revision>315</cp:revision>
  <cp:lastPrinted>2014-07-08T07:20:56Z</cp:lastPrinted>
  <dcterms:created xsi:type="dcterms:W3CDTF">2006-01-13T01:56:20Z</dcterms:created>
  <dcterms:modified xsi:type="dcterms:W3CDTF">2014-07-10T02:09:40Z</dcterms:modified>
</cp:coreProperties>
</file>